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2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54A48C-7C80-4CE8-8D16-2B3E2F1D0DED}" type="datetimeFigureOut">
              <a:rPr lang="en-GB" smtClean="0"/>
              <a:t>07/11/2014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378903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54A48C-7C80-4CE8-8D16-2B3E2F1D0DED}" type="datetimeFigureOut">
              <a:rPr lang="en-GB" smtClean="0"/>
              <a:t>07/11/2014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426836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54A48C-7C80-4CE8-8D16-2B3E2F1D0DED}" type="datetimeFigureOut">
              <a:rPr lang="en-GB" smtClean="0"/>
              <a:t>07/11/2014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86389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54A48C-7C80-4CE8-8D16-2B3E2F1D0DED}" type="datetimeFigureOut">
              <a:rPr lang="en-GB" smtClean="0"/>
              <a:t>07/11/2014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4129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4A48C-7C80-4CE8-8D16-2B3E2F1D0DED}" type="datetimeFigureOut">
              <a:rPr lang="en-GB" smtClean="0"/>
              <a:t>07/11/2014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382644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54A48C-7C80-4CE8-8D16-2B3E2F1D0DED}" type="datetimeFigureOut">
              <a:rPr lang="en-GB" smtClean="0"/>
              <a:t>07/11/2014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269657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54A48C-7C80-4CE8-8D16-2B3E2F1D0DED}" type="datetimeFigureOut">
              <a:rPr lang="en-GB" smtClean="0"/>
              <a:t>07/11/2014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180924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54A48C-7C80-4CE8-8D16-2B3E2F1D0DED}" type="datetimeFigureOut">
              <a:rPr lang="en-GB" smtClean="0"/>
              <a:t>07/11/2014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234402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4A48C-7C80-4CE8-8D16-2B3E2F1D0DED}" type="datetimeFigureOut">
              <a:rPr lang="en-GB" smtClean="0"/>
              <a:t>07/11/2014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131079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4A48C-7C80-4CE8-8D16-2B3E2F1D0DED}" type="datetimeFigureOut">
              <a:rPr lang="en-GB" smtClean="0"/>
              <a:t>07/11/2014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332673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4A48C-7C80-4CE8-8D16-2B3E2F1D0DED}" type="datetimeFigureOut">
              <a:rPr lang="en-GB" smtClean="0"/>
              <a:t>07/11/2014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1368E-9B8E-4AA7-B04F-2AC2CC59A242}" type="slidenum">
              <a:rPr lang="en-GB" smtClean="0"/>
              <a:t>‹#›</a:t>
            </a:fld>
            <a:endParaRPr lang="en-GB"/>
          </a:p>
        </p:txBody>
      </p:sp>
    </p:spTree>
    <p:extLst>
      <p:ext uri="{BB962C8B-B14F-4D97-AF65-F5344CB8AC3E}">
        <p14:creationId xmlns:p14="http://schemas.microsoft.com/office/powerpoint/2010/main" val="387968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4A48C-7C80-4CE8-8D16-2B3E2F1D0DED}" type="datetimeFigureOut">
              <a:rPr lang="en-GB" smtClean="0"/>
              <a:t>07/11/2014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1368E-9B8E-4AA7-B04F-2AC2CC59A242}" type="slidenum">
              <a:rPr lang="en-GB" smtClean="0"/>
              <a:t>‹#›</a:t>
            </a:fld>
            <a:endParaRPr lang="en-GB"/>
          </a:p>
        </p:txBody>
      </p:sp>
    </p:spTree>
    <p:extLst>
      <p:ext uri="{BB962C8B-B14F-4D97-AF65-F5344CB8AC3E}">
        <p14:creationId xmlns:p14="http://schemas.microsoft.com/office/powerpoint/2010/main" val="332022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Theory as a method</a:t>
            </a:r>
            <a:endParaRPr lang="en-GB" dirty="0"/>
          </a:p>
        </p:txBody>
      </p:sp>
      <p:sp>
        <p:nvSpPr>
          <p:cNvPr id="3" name="Subtitle 2"/>
          <p:cNvSpPr>
            <a:spLocks noGrp="1"/>
          </p:cNvSpPr>
          <p:nvPr>
            <p:ph type="subTitle" idx="1"/>
          </p:nvPr>
        </p:nvSpPr>
        <p:spPr/>
        <p:txBody>
          <a:bodyPr/>
          <a:lstStyle/>
          <a:p>
            <a:r>
              <a:rPr lang="en-GB" dirty="0" smtClean="0"/>
              <a:t>Dave Cowan</a:t>
            </a:r>
          </a:p>
          <a:p>
            <a:r>
              <a:rPr lang="en-GB" dirty="0" smtClean="0"/>
              <a:t>University of Bristol</a:t>
            </a:r>
            <a:endParaRPr lang="en-GB" dirty="0"/>
          </a:p>
        </p:txBody>
      </p:sp>
    </p:spTree>
    <p:extLst>
      <p:ext uri="{BB962C8B-B14F-4D97-AF65-F5344CB8AC3E}">
        <p14:creationId xmlns:p14="http://schemas.microsoft.com/office/powerpoint/2010/main" val="223216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a handle on “theory”</a:t>
            </a:r>
            <a:endParaRPr lang="en-GB" dirty="0"/>
          </a:p>
        </p:txBody>
      </p:sp>
      <p:sp>
        <p:nvSpPr>
          <p:cNvPr id="3" name="Content Placeholder 2"/>
          <p:cNvSpPr>
            <a:spLocks noGrp="1"/>
          </p:cNvSpPr>
          <p:nvPr>
            <p:ph idx="1"/>
          </p:nvPr>
        </p:nvSpPr>
        <p:spPr/>
        <p:txBody>
          <a:bodyPr>
            <a:normAutofit/>
          </a:bodyPr>
          <a:lstStyle/>
          <a:p>
            <a:r>
              <a:rPr lang="en-GB" dirty="0" smtClean="0"/>
              <a:t>From science to social science, from doctrine to socio-legal studies</a:t>
            </a:r>
          </a:p>
          <a:p>
            <a:endParaRPr lang="en-GB" dirty="0" smtClean="0"/>
          </a:p>
          <a:p>
            <a:r>
              <a:rPr lang="en-GB" dirty="0" smtClean="0"/>
              <a:t>The perspective of a stranger: </a:t>
            </a:r>
            <a:r>
              <a:rPr lang="en-US" dirty="0"/>
              <a:t>neither unreflective </a:t>
            </a:r>
            <a:r>
              <a:rPr lang="en-US" dirty="0" smtClean="0"/>
              <a:t>(the </a:t>
            </a:r>
            <a:r>
              <a:rPr lang="en-US" dirty="0"/>
              <a:t>person on the </a:t>
            </a:r>
            <a:r>
              <a:rPr lang="en-US" dirty="0" smtClean="0"/>
              <a:t>street) </a:t>
            </a:r>
            <a:r>
              <a:rPr lang="en-US" dirty="0"/>
              <a:t>nor trapped within the narrow vantage point of an academic </a:t>
            </a:r>
            <a:r>
              <a:rPr lang="en-US" dirty="0" smtClean="0"/>
              <a:t>specialism (the cartographer)</a:t>
            </a:r>
            <a:endParaRPr lang="en-GB" dirty="0" smtClean="0"/>
          </a:p>
          <a:p>
            <a:pPr lvl="1"/>
            <a:r>
              <a:rPr lang="en-GB" dirty="0" smtClean="0"/>
              <a:t>Simplification</a:t>
            </a:r>
          </a:p>
          <a:p>
            <a:pPr lvl="1"/>
            <a:r>
              <a:rPr lang="en-GB" dirty="0" smtClean="0"/>
              <a:t>Stereotyping</a:t>
            </a:r>
          </a:p>
          <a:p>
            <a:pPr lvl="1"/>
            <a:r>
              <a:rPr lang="en-GB" dirty="0" smtClean="0"/>
              <a:t>Hypotheses as inductive reasoning</a:t>
            </a:r>
          </a:p>
          <a:p>
            <a:pPr lvl="1"/>
            <a:endParaRPr lang="en-GB" dirty="0"/>
          </a:p>
        </p:txBody>
      </p:sp>
      <p:pic>
        <p:nvPicPr>
          <p:cNvPr id="4" name="Picture 3"/>
          <p:cNvPicPr>
            <a:picLocks noChangeAspect="1"/>
          </p:cNvPicPr>
          <p:nvPr/>
        </p:nvPicPr>
        <p:blipFill>
          <a:blip r:embed="rId2"/>
          <a:stretch>
            <a:fillRect/>
          </a:stretch>
        </p:blipFill>
        <p:spPr>
          <a:xfrm>
            <a:off x="9506580" y="3709051"/>
            <a:ext cx="1801071" cy="2838294"/>
          </a:xfrm>
          <a:prstGeom prst="rect">
            <a:avLst/>
          </a:prstGeom>
        </p:spPr>
      </p:pic>
    </p:spTree>
    <p:extLst>
      <p:ext uri="{BB962C8B-B14F-4D97-AF65-F5344CB8AC3E}">
        <p14:creationId xmlns:p14="http://schemas.microsoft.com/office/powerpoint/2010/main" val="1921924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 and method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Intertwining theory and method</a:t>
            </a:r>
          </a:p>
          <a:p>
            <a:pPr lvl="1"/>
            <a:r>
              <a:rPr lang="en-GB" dirty="0" smtClean="0"/>
              <a:t>Methods are more than part of our toolbox (“I do </a:t>
            </a:r>
            <a:r>
              <a:rPr lang="en-GB" dirty="0" err="1" smtClean="0"/>
              <a:t>quals</a:t>
            </a:r>
            <a:r>
              <a:rPr lang="en-GB" dirty="0" smtClean="0"/>
              <a:t>”)</a:t>
            </a:r>
          </a:p>
          <a:p>
            <a:pPr lvl="1"/>
            <a:r>
              <a:rPr lang="en-GB" dirty="0" smtClean="0"/>
              <a:t>Methods are located within theoretical positions</a:t>
            </a:r>
          </a:p>
          <a:p>
            <a:pPr lvl="2"/>
            <a:r>
              <a:rPr lang="en-GB" dirty="0" smtClean="0"/>
              <a:t>Ontology  (what we believe to exist)</a:t>
            </a:r>
          </a:p>
          <a:p>
            <a:pPr lvl="2"/>
            <a:r>
              <a:rPr lang="en-GB" dirty="0" smtClean="0"/>
              <a:t>and epistemology (our theory of knowledge)</a:t>
            </a:r>
          </a:p>
          <a:p>
            <a:pPr lvl="1"/>
            <a:r>
              <a:rPr lang="en-GB" dirty="0" smtClean="0"/>
              <a:t>Methods cause silences</a:t>
            </a:r>
          </a:p>
          <a:p>
            <a:pPr lvl="1"/>
            <a:endParaRPr lang="en-GB" dirty="0"/>
          </a:p>
          <a:p>
            <a:r>
              <a:rPr lang="en-GB" dirty="0" smtClean="0"/>
              <a:t>“Accuracy” and “validity”</a:t>
            </a:r>
          </a:p>
          <a:p>
            <a:pPr lvl="1"/>
            <a:r>
              <a:rPr lang="en-GB" dirty="0" smtClean="0"/>
              <a:t>Methods are never neutral (despite what we are told) but reflect our </a:t>
            </a:r>
            <a:r>
              <a:rPr lang="en-GB" dirty="0" err="1" smtClean="0"/>
              <a:t>positionality</a:t>
            </a:r>
            <a:endParaRPr lang="en-GB" dirty="0" smtClean="0"/>
          </a:p>
          <a:p>
            <a:pPr lvl="1"/>
            <a:r>
              <a:rPr lang="en-GB" dirty="0" smtClean="0"/>
              <a:t>“… </a:t>
            </a:r>
            <a:r>
              <a:rPr lang="en-GB" i="1" dirty="0" smtClean="0"/>
              <a:t>we are caught in a social process within which the most pressing question will always be the political one of deciding what counts as accurate, persuasive or authoritative</a:t>
            </a:r>
            <a:r>
              <a:rPr lang="en-GB" dirty="0" smtClean="0"/>
              <a:t>”: </a:t>
            </a:r>
            <a:r>
              <a:rPr lang="en-GB" dirty="0" err="1" smtClean="0"/>
              <a:t>Sarat</a:t>
            </a:r>
            <a:r>
              <a:rPr lang="en-GB" dirty="0" smtClean="0"/>
              <a:t>, ‘Off to meet the wizard’</a:t>
            </a:r>
          </a:p>
        </p:txBody>
      </p:sp>
    </p:spTree>
    <p:extLst>
      <p:ext uri="{BB962C8B-B14F-4D97-AF65-F5344CB8AC3E}">
        <p14:creationId xmlns:p14="http://schemas.microsoft.com/office/powerpoint/2010/main" val="20466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Theory/method: Socio-legal studies</a:t>
            </a:r>
            <a:endParaRPr lang="en-GB" dirty="0"/>
          </a:p>
        </p:txBody>
      </p:sp>
      <p:sp>
        <p:nvSpPr>
          <p:cNvPr id="3" name="Content Placeholder 2"/>
          <p:cNvSpPr>
            <a:spLocks noGrp="1"/>
          </p:cNvSpPr>
          <p:nvPr>
            <p:ph idx="1"/>
          </p:nvPr>
        </p:nvSpPr>
        <p:spPr/>
        <p:txBody>
          <a:bodyPr/>
          <a:lstStyle/>
          <a:p>
            <a:r>
              <a:rPr lang="en-GB" dirty="0" smtClean="0"/>
              <a:t>From law and society to law in society: Mutually constitutive effects</a:t>
            </a:r>
          </a:p>
          <a:p>
            <a:endParaRPr lang="en-GB" dirty="0" smtClean="0"/>
          </a:p>
          <a:p>
            <a:r>
              <a:rPr lang="en-GB" dirty="0" smtClean="0"/>
              <a:t>From law to legality: “people may invoke and enact legality in ways neither approved nor acknowledged by the law”, </a:t>
            </a:r>
            <a:r>
              <a:rPr lang="en-GB" dirty="0" err="1" smtClean="0"/>
              <a:t>Ewick</a:t>
            </a:r>
            <a:r>
              <a:rPr lang="en-GB" dirty="0" smtClean="0"/>
              <a:t> &amp; </a:t>
            </a:r>
            <a:r>
              <a:rPr lang="en-GB" dirty="0" err="1" smtClean="0"/>
              <a:t>Silbey</a:t>
            </a:r>
            <a:r>
              <a:rPr lang="en-GB" dirty="0" smtClean="0"/>
              <a:t>, </a:t>
            </a:r>
            <a:r>
              <a:rPr lang="en-GB" i="1" dirty="0" smtClean="0"/>
              <a:t>The Common Place of Law</a:t>
            </a:r>
          </a:p>
          <a:p>
            <a:endParaRPr lang="en-GB" dirty="0" smtClean="0"/>
          </a:p>
          <a:p>
            <a:r>
              <a:rPr lang="en-GB" dirty="0" smtClean="0"/>
              <a:t>Translating things: Things are constantly in action</a:t>
            </a:r>
          </a:p>
          <a:p>
            <a:endParaRPr lang="en-GB" dirty="0"/>
          </a:p>
          <a:p>
            <a:r>
              <a:rPr lang="en-GB" dirty="0" smtClean="0"/>
              <a:t>Power and size: </a:t>
            </a:r>
            <a:r>
              <a:rPr lang="en-GB" dirty="0" err="1" smtClean="0"/>
              <a:t>eg</a:t>
            </a:r>
            <a:r>
              <a:rPr lang="en-GB" dirty="0" smtClean="0"/>
              <a:t> The use of social media</a:t>
            </a:r>
            <a:endParaRPr lang="en-GB" dirty="0"/>
          </a:p>
        </p:txBody>
      </p:sp>
    </p:spTree>
    <p:extLst>
      <p:ext uri="{BB962C8B-B14F-4D97-AF65-F5344CB8AC3E}">
        <p14:creationId xmlns:p14="http://schemas.microsoft.com/office/powerpoint/2010/main" val="21342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case study: Property and the social</a:t>
            </a:r>
            <a:br>
              <a:rPr lang="en-GB" dirty="0" smtClean="0"/>
            </a:br>
            <a:r>
              <a:rPr lang="en-GB" dirty="0" smtClean="0"/>
              <a:t>or: what’s in a lease?</a:t>
            </a:r>
            <a:endParaRPr lang="en-GB" dirty="0"/>
          </a:p>
        </p:txBody>
      </p:sp>
      <p:sp>
        <p:nvSpPr>
          <p:cNvPr id="3" name="Content Placeholder 2"/>
          <p:cNvSpPr>
            <a:spLocks noGrp="1"/>
          </p:cNvSpPr>
          <p:nvPr>
            <p:ph idx="1"/>
          </p:nvPr>
        </p:nvSpPr>
        <p:spPr/>
        <p:txBody>
          <a:bodyPr/>
          <a:lstStyle/>
          <a:p>
            <a:endParaRPr lang="en-GB" dirty="0"/>
          </a:p>
        </p:txBody>
      </p:sp>
      <p:pic>
        <p:nvPicPr>
          <p:cNvPr id="1027" name="Picture 3" descr="C:\COWAN\LCHO\Leverhulme bid\Cast Study 1\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251" y="1722168"/>
            <a:ext cx="8242479" cy="444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15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descr="C:\COWAN\LCHO\Leverhulme bid\Cast Study 1\28(4).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8450"/>
          <a:stretch/>
        </p:blipFill>
        <p:spPr bwMode="auto">
          <a:xfrm>
            <a:off x="2529512" y="1825625"/>
            <a:ext cx="71329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6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strange case of the pot plants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Pot plants are a health and safety issue: </a:t>
            </a:r>
            <a:r>
              <a:rPr lang="en-GB" i="1" dirty="0"/>
              <a:t>'You can't have those. They're a fire issue. If there is an emergency, that could obstruct the emergency services, or they could be a hazard to other people</a:t>
            </a:r>
            <a:r>
              <a:rPr lang="en-GB" i="1" dirty="0" smtClean="0"/>
              <a:t>.’</a:t>
            </a:r>
          </a:p>
          <a:p>
            <a:endParaRPr lang="en-GB" i="1" dirty="0"/>
          </a:p>
          <a:p>
            <a:r>
              <a:rPr lang="en-GB" i="1" dirty="0" smtClean="0"/>
              <a:t>[T]he </a:t>
            </a:r>
            <a:r>
              <a:rPr lang="en-GB" i="1" dirty="0"/>
              <a:t>lower floors from here are tenants; the upper floors are shared owners. One of the differences between the floors is the shared owners have more of that kind </a:t>
            </a:r>
            <a:r>
              <a:rPr lang="en-GB" i="1" dirty="0" smtClean="0"/>
              <a:t>of … </a:t>
            </a:r>
            <a:r>
              <a:rPr lang="en-GB" i="1" dirty="0"/>
              <a:t>decoration and sort of personalisation, a sense of making it a nice environment. Because we've all got a stake in it and it's our flats, and maybe some of the social problems that exist in some of the other properties aren't - you don't get that with the shared owners. I'm talking, like, people out of prison, I'm talking about people with drug habits and so on and so forth. So looking after some nice flowers outside their front thing may not be their priority.</a:t>
            </a:r>
            <a:endParaRPr lang="en-GB" dirty="0" smtClean="0"/>
          </a:p>
          <a:p>
            <a:endParaRPr lang="en-GB" dirty="0"/>
          </a:p>
          <a:p>
            <a:endParaRPr lang="en-GB" dirty="0"/>
          </a:p>
        </p:txBody>
      </p:sp>
      <p:pic>
        <p:nvPicPr>
          <p:cNvPr id="4" name="Picture 3"/>
          <p:cNvPicPr>
            <a:picLocks noChangeAspect="1"/>
          </p:cNvPicPr>
          <p:nvPr/>
        </p:nvPicPr>
        <p:blipFill>
          <a:blip r:embed="rId2"/>
          <a:stretch>
            <a:fillRect/>
          </a:stretch>
        </p:blipFill>
        <p:spPr>
          <a:xfrm>
            <a:off x="10474309" y="230188"/>
            <a:ext cx="1502606" cy="1413047"/>
          </a:xfrm>
          <a:prstGeom prst="rect">
            <a:avLst/>
          </a:prstGeom>
        </p:spPr>
      </p:pic>
      <p:pic>
        <p:nvPicPr>
          <p:cNvPr id="5" name="Picture 4"/>
          <p:cNvPicPr>
            <a:picLocks noChangeAspect="1"/>
          </p:cNvPicPr>
          <p:nvPr/>
        </p:nvPicPr>
        <p:blipFill>
          <a:blip r:embed="rId3"/>
          <a:stretch>
            <a:fillRect/>
          </a:stretch>
        </p:blipFill>
        <p:spPr>
          <a:xfrm>
            <a:off x="9083534" y="310764"/>
            <a:ext cx="1062778" cy="1251894"/>
          </a:xfrm>
          <a:prstGeom prst="rect">
            <a:avLst/>
          </a:prstGeom>
        </p:spPr>
      </p:pic>
    </p:spTree>
    <p:extLst>
      <p:ext uri="{BB962C8B-B14F-4D97-AF65-F5344CB8AC3E}">
        <p14:creationId xmlns:p14="http://schemas.microsoft.com/office/powerpoint/2010/main" val="159434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am I?  What are they?</a:t>
            </a:r>
            <a:endParaRPr lang="en-GB" dirty="0"/>
          </a:p>
        </p:txBody>
      </p:sp>
      <p:sp>
        <p:nvSpPr>
          <p:cNvPr id="3" name="Content Placeholder 2"/>
          <p:cNvSpPr>
            <a:spLocks noGrp="1"/>
          </p:cNvSpPr>
          <p:nvPr>
            <p:ph idx="1"/>
          </p:nvPr>
        </p:nvSpPr>
        <p:spPr/>
        <p:txBody>
          <a:bodyPr>
            <a:normAutofit fontScale="70000" lnSpcReduction="20000"/>
          </a:bodyPr>
          <a:lstStyle/>
          <a:p>
            <a:r>
              <a:rPr lang="en-GB" i="1" dirty="0"/>
              <a:t>I don't know what I am. I don't know what they think I am. I think I'm the owner, but I'm also partly a tenant, but I'm a tenant that they don't really care about. But they'll look after their real - their tenants, who don't own their properties. They'll go and do everything for them. I </a:t>
            </a:r>
            <a:r>
              <a:rPr lang="en-GB" i="1" dirty="0" smtClean="0"/>
              <a:t>don't </a:t>
            </a:r>
            <a:r>
              <a:rPr lang="en-GB" i="1" dirty="0"/>
              <a:t>get anything</a:t>
            </a:r>
            <a:r>
              <a:rPr lang="en-GB" i="1" dirty="0" smtClean="0"/>
              <a:t>.</a:t>
            </a:r>
          </a:p>
          <a:p>
            <a:endParaRPr lang="en-GB" i="1" dirty="0"/>
          </a:p>
          <a:p>
            <a:r>
              <a:rPr lang="en-GB" i="1" dirty="0"/>
              <a:t>We've had a couple of incidents with people in the social housing side that have been fly-tipping and causing a lot of rubbish. There was a Roma family over there but there were others as well that they have since been kicked out. But during that time </a:t>
            </a:r>
            <a:r>
              <a:rPr lang="en-GB" i="1" dirty="0" smtClean="0"/>
              <a:t>… our </a:t>
            </a:r>
            <a:r>
              <a:rPr lang="en-GB" i="1" dirty="0"/>
              <a:t>service charge goes up because it's the general maintenance. Our proportion goes up and it went up by something like £100 each a year for an issue that is nothing to do with us.</a:t>
            </a:r>
            <a:endParaRPr lang="en-GB" i="1" dirty="0" smtClean="0"/>
          </a:p>
          <a:p>
            <a:endParaRPr lang="en-GB" i="1" dirty="0"/>
          </a:p>
          <a:p>
            <a:r>
              <a:rPr lang="en-GB" i="1" dirty="0"/>
              <a:t>Yes, that's the bit that like people own 100 per cent. So they, when they built those I think they're - this is according to someone, I think it's Dave, the guy that does some work for me. He said he's been over there and he said it's much higher spec. They've used better quality materials to build it. I don't think they're going to have any problem with their water just suddenly stopping, or their lift breaking. I think this one's slightly cheaper materials. So I think the fact that it's shared ownership.</a:t>
            </a:r>
            <a:endParaRPr lang="en-GB" dirty="0"/>
          </a:p>
        </p:txBody>
      </p:sp>
    </p:spTree>
    <p:extLst>
      <p:ext uri="{BB962C8B-B14F-4D97-AF65-F5344CB8AC3E}">
        <p14:creationId xmlns:p14="http://schemas.microsoft.com/office/powerpoint/2010/main" val="109336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concluding thoughts</a:t>
            </a:r>
            <a:endParaRPr lang="en-GB" dirty="0"/>
          </a:p>
        </p:txBody>
      </p:sp>
      <p:sp>
        <p:nvSpPr>
          <p:cNvPr id="3" name="Content Placeholder 2"/>
          <p:cNvSpPr>
            <a:spLocks noGrp="1"/>
          </p:cNvSpPr>
          <p:nvPr>
            <p:ph idx="1"/>
          </p:nvPr>
        </p:nvSpPr>
        <p:spPr/>
        <p:txBody>
          <a:bodyPr/>
          <a:lstStyle/>
          <a:p>
            <a:r>
              <a:rPr lang="en-GB" dirty="0" smtClean="0"/>
              <a:t>Theory is method is theory</a:t>
            </a:r>
          </a:p>
          <a:p>
            <a:endParaRPr lang="en-GB" dirty="0"/>
          </a:p>
          <a:p>
            <a:r>
              <a:rPr lang="en-GB" dirty="0" smtClean="0"/>
              <a:t>From law to legality – is legality over-emphasised? What is the salience of law?</a:t>
            </a:r>
          </a:p>
          <a:p>
            <a:endParaRPr lang="en-GB" dirty="0"/>
          </a:p>
          <a:p>
            <a:r>
              <a:rPr lang="en-GB" dirty="0" smtClean="0"/>
              <a:t>How should we analyse our data?  Are our observations valid and accurate?</a:t>
            </a:r>
          </a:p>
          <a:p>
            <a:endParaRPr lang="en-GB" dirty="0"/>
          </a:p>
          <a:p>
            <a:r>
              <a:rPr lang="en-GB" dirty="0" smtClean="0"/>
              <a:t>It goes wrong … a lot</a:t>
            </a:r>
          </a:p>
          <a:p>
            <a:endParaRPr lang="en-GB" dirty="0"/>
          </a:p>
          <a:p>
            <a:endParaRPr lang="en-GB" dirty="0"/>
          </a:p>
        </p:txBody>
      </p:sp>
    </p:spTree>
    <p:extLst>
      <p:ext uri="{BB962C8B-B14F-4D97-AF65-F5344CB8AC3E}">
        <p14:creationId xmlns:p14="http://schemas.microsoft.com/office/powerpoint/2010/main" val="4175405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735</Words>
  <Application>Microsoft Office PowerPoint</Application>
  <PresentationFormat>Custom</PresentationFormat>
  <Paragraphs>48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Theory as a method</vt:lpstr>
      <vt:lpstr>Getting a handle on “theory”</vt:lpstr>
      <vt:lpstr>Theory and method</vt:lpstr>
      <vt:lpstr>Theory/method: Socio-legal studies</vt:lpstr>
      <vt:lpstr>A case study: Property and the social or: what’s in a lease?</vt:lpstr>
      <vt:lpstr>PowerPoint Presentation</vt:lpstr>
      <vt:lpstr>The strange case of the pot plants</vt:lpstr>
      <vt:lpstr>What am I?  What are they?</vt:lpstr>
      <vt:lpstr>Some concluding thoughts</vt:lpstr>
    </vt:vector>
  </TitlesOfParts>
  <Company>University of Bristol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as a method</dc:title>
  <dc:creator>DS Cowan</dc:creator>
  <cp:lastModifiedBy>Claire and James</cp:lastModifiedBy>
  <cp:revision>14</cp:revision>
  <dcterms:created xsi:type="dcterms:W3CDTF">2014-09-15T14:12:48Z</dcterms:created>
  <dcterms:modified xsi:type="dcterms:W3CDTF">2014-11-07T10:29:54Z</dcterms:modified>
</cp:coreProperties>
</file>