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57" r:id="rId3"/>
    <p:sldId id="259" r:id="rId4"/>
    <p:sldId id="260" r:id="rId5"/>
    <p:sldId id="265" r:id="rId6"/>
    <p:sldId id="262" r:id="rId7"/>
    <p:sldId id="270" r:id="rId8"/>
    <p:sldId id="264" r:id="rId9"/>
    <p:sldId id="266" r:id="rId10"/>
    <p:sldId id="269" r:id="rId11"/>
    <p:sldId id="268"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634" autoAdjust="0"/>
  </p:normalViewPr>
  <p:slideViewPr>
    <p:cSldViewPr>
      <p:cViewPr>
        <p:scale>
          <a:sx n="60" d="100"/>
          <a:sy n="60" d="100"/>
        </p:scale>
        <p:origin x="-224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959D66-A4B3-4C2A-B7B3-0022CF257AB7}" type="datetimeFigureOut">
              <a:rPr lang="en-GB" smtClean="0"/>
              <a:t>06/10/2014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D0B189-E20A-4AE8-9B97-F14B29052969}" type="slidenum">
              <a:rPr lang="en-GB" smtClean="0"/>
              <a:t>‹#›</a:t>
            </a:fld>
            <a:endParaRPr lang="en-GB"/>
          </a:p>
        </p:txBody>
      </p:sp>
    </p:spTree>
    <p:extLst>
      <p:ext uri="{BB962C8B-B14F-4D97-AF65-F5344CB8AC3E}">
        <p14:creationId xmlns:p14="http://schemas.microsoft.com/office/powerpoint/2010/main" val="7749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Knowing what you know</a:t>
            </a:r>
          </a:p>
          <a:p>
            <a:endParaRPr lang="en-GB" dirty="0" smtClean="0"/>
          </a:p>
          <a:p>
            <a:r>
              <a:rPr lang="en-GB" dirty="0" smtClean="0"/>
              <a:t>Getting started</a:t>
            </a:r>
          </a:p>
          <a:p>
            <a:r>
              <a:rPr lang="en-GB" dirty="0" smtClean="0"/>
              <a:t>Knowing what you (and others) want to know</a:t>
            </a:r>
          </a:p>
          <a:p>
            <a:r>
              <a:rPr lang="en-GB" dirty="0" smtClean="0"/>
              <a:t>Understanding and explaining why you want to know this</a:t>
            </a:r>
          </a:p>
        </p:txBody>
      </p:sp>
      <p:sp>
        <p:nvSpPr>
          <p:cNvPr id="4" name="Slide Number Placeholder 3"/>
          <p:cNvSpPr>
            <a:spLocks noGrp="1"/>
          </p:cNvSpPr>
          <p:nvPr>
            <p:ph type="sldNum" sz="quarter" idx="10"/>
          </p:nvPr>
        </p:nvSpPr>
        <p:spPr/>
        <p:txBody>
          <a:bodyPr/>
          <a:lstStyle/>
          <a:p>
            <a:fld id="{C9D0B189-E20A-4AE8-9B97-F14B29052969}" type="slidenum">
              <a:rPr lang="en-GB" smtClean="0"/>
              <a:t>1</a:t>
            </a:fld>
            <a:endParaRPr lang="en-GB"/>
          </a:p>
        </p:txBody>
      </p:sp>
    </p:spTree>
    <p:extLst>
      <p:ext uri="{BB962C8B-B14F-4D97-AF65-F5344CB8AC3E}">
        <p14:creationId xmlns:p14="http://schemas.microsoft.com/office/powerpoint/2010/main" val="3095022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GB" dirty="0" smtClean="0"/>
              <a:t> Entry to formal pre-proceedings process is via  Legal Planning Meeting, where decision is taken whether threshold met, and what the next step should be.  The </a:t>
            </a:r>
            <a:r>
              <a:rPr lang="en-GB" dirty="0" err="1" smtClean="0"/>
              <a:t>LAs</a:t>
            </a:r>
            <a:r>
              <a:rPr lang="en-GB" dirty="0" smtClean="0"/>
              <a:t> in our study made substantial use of PPP- using it in almost all cases where was time to hold a meeting before proceedings were issued</a:t>
            </a:r>
          </a:p>
          <a:p>
            <a:pPr fontAlgn="auto">
              <a:spcBef>
                <a:spcPts val="0"/>
              </a:spcBef>
              <a:spcAft>
                <a:spcPts val="0"/>
              </a:spcAft>
              <a:defRPr/>
            </a:pPr>
            <a:endParaRPr lang="en-GB" dirty="0" smtClean="0"/>
          </a:p>
          <a:p>
            <a:pPr fontAlgn="auto">
              <a:spcBef>
                <a:spcPts val="0"/>
              </a:spcBef>
              <a:spcAft>
                <a:spcPts val="0"/>
              </a:spcAft>
              <a:defRPr/>
            </a:pPr>
            <a:r>
              <a:rPr lang="en-GB" dirty="0" smtClean="0"/>
              <a:t>Know that other </a:t>
            </a:r>
            <a:r>
              <a:rPr lang="en-GB" dirty="0" err="1" smtClean="0"/>
              <a:t>LAs</a:t>
            </a:r>
            <a:r>
              <a:rPr lang="en-GB" dirty="0" smtClean="0"/>
              <a:t> used it less, and there has been a decline in use of PPP.  BUT PLO and new statutory Guidance re-emphasise importance of PPP</a:t>
            </a:r>
          </a:p>
          <a:p>
            <a:pPr fontAlgn="auto">
              <a:spcBef>
                <a:spcPts val="0"/>
              </a:spcBef>
              <a:spcAft>
                <a:spcPts val="0"/>
              </a:spcAft>
              <a:defRPr/>
            </a:pPr>
            <a:r>
              <a:rPr lang="en-GB" dirty="0" smtClean="0"/>
              <a:t>Only part of what is going on with families on the edge of care</a:t>
            </a:r>
          </a:p>
          <a:p>
            <a:pPr marL="228600" indent="-228600" fontAlgn="auto">
              <a:spcBef>
                <a:spcPts val="0"/>
              </a:spcBef>
              <a:spcAft>
                <a:spcPts val="0"/>
              </a:spcAft>
              <a:buFontTx/>
              <a:buAutoNum type="arabicParenR"/>
              <a:defRPr/>
            </a:pPr>
            <a:r>
              <a:rPr lang="en-GB" dirty="0" smtClean="0"/>
              <a:t>Assessment</a:t>
            </a:r>
            <a:r>
              <a:rPr lang="en-US" dirty="0" smtClean="0"/>
              <a:t> as child in need or child in need of protection/ at risk of significant harm</a:t>
            </a:r>
          </a:p>
          <a:p>
            <a:pPr marL="228600" indent="-228600" fontAlgn="auto">
              <a:spcBef>
                <a:spcPts val="0"/>
              </a:spcBef>
              <a:spcAft>
                <a:spcPts val="0"/>
              </a:spcAft>
              <a:buFontTx/>
              <a:buAutoNum type="arabicParenR"/>
              <a:defRPr/>
            </a:pPr>
            <a:r>
              <a:rPr lang="en-GB" dirty="0" smtClean="0"/>
              <a:t>child protection planning – Working Together 2013</a:t>
            </a:r>
          </a:p>
          <a:p>
            <a:pPr marL="228600" indent="-228600" fontAlgn="auto">
              <a:spcBef>
                <a:spcPts val="0"/>
              </a:spcBef>
              <a:spcAft>
                <a:spcPts val="0"/>
              </a:spcAft>
              <a:buFontTx/>
              <a:buAutoNum type="arabicParenR"/>
              <a:defRPr/>
            </a:pPr>
            <a:r>
              <a:rPr lang="en-GB" dirty="0" smtClean="0"/>
              <a:t>Service provision – case work and other services, including universal services, sometimes s.20 accommodation</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DC2D0B8-43CB-4D28-ADE6-9D79C53D76AE}" type="slidenum">
              <a:rPr lang="en-US" altLang="en-US"/>
              <a:pPr eaLnBrk="1" hangingPunct="1"/>
              <a:t>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a:t>
            </a:r>
          </a:p>
          <a:p>
            <a:r>
              <a:rPr lang="en-GB" dirty="0" smtClean="0"/>
              <a:t>How?</a:t>
            </a:r>
          </a:p>
          <a:p>
            <a:r>
              <a:rPr lang="en-GB" dirty="0" smtClean="0"/>
              <a:t>Who with? </a:t>
            </a:r>
          </a:p>
          <a:p>
            <a:pPr lvl="1"/>
            <a:r>
              <a:rPr lang="en-GB" dirty="0" smtClean="0"/>
              <a:t>Who gets diverted? Who goes to court ?</a:t>
            </a:r>
          </a:p>
          <a:p>
            <a:r>
              <a:rPr lang="en-GB" dirty="0" smtClean="0"/>
              <a:t>Do parents feel they have a say</a:t>
            </a:r>
          </a:p>
          <a:p>
            <a:endParaRPr lang="en-GB" dirty="0"/>
          </a:p>
        </p:txBody>
      </p:sp>
      <p:sp>
        <p:nvSpPr>
          <p:cNvPr id="4" name="Slide Number Placeholder 3"/>
          <p:cNvSpPr>
            <a:spLocks noGrp="1"/>
          </p:cNvSpPr>
          <p:nvPr>
            <p:ph type="sldNum" sz="quarter" idx="10"/>
          </p:nvPr>
        </p:nvSpPr>
        <p:spPr/>
        <p:txBody>
          <a:bodyPr/>
          <a:lstStyle/>
          <a:p>
            <a:fld id="{C9D0B189-E20A-4AE8-9B97-F14B29052969}" type="slidenum">
              <a:rPr lang="en-GB" smtClean="0"/>
              <a:t>6</a:t>
            </a:fld>
            <a:endParaRPr lang="en-GB"/>
          </a:p>
        </p:txBody>
      </p:sp>
    </p:spTree>
    <p:extLst>
      <p:ext uri="{BB962C8B-B14F-4D97-AF65-F5344CB8AC3E}">
        <p14:creationId xmlns:p14="http://schemas.microsoft.com/office/powerpoint/2010/main" val="2481462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Key constraints meetings held at relatively short notice, frequently re-arranged; organised by various different people, who couldn’t be expected to inform researchers.</a:t>
            </a:r>
          </a:p>
          <a:p>
            <a:r>
              <a:rPr lang="en-GB" dirty="0" smtClean="0"/>
              <a:t>Solution to be there is being there.</a:t>
            </a:r>
          </a:p>
          <a:p>
            <a:r>
              <a:rPr lang="en-GB" dirty="0" smtClean="0"/>
              <a:t>Consent</a:t>
            </a:r>
            <a:r>
              <a:rPr lang="en-GB" baseline="0" dirty="0" smtClean="0"/>
              <a:t> to attendance: professional consent easily arranged as part of access agreement with LAs but what about parents? Risk that letter sent from researchers would be confused with letter from LA and parents not attend meeting because they didn’t want to be observed.</a:t>
            </a:r>
          </a:p>
          <a:p>
            <a:r>
              <a:rPr lang="en-GB" baseline="0" dirty="0" smtClean="0"/>
              <a:t>Letters about research would be an additional task for SW because no agreement to disclose addresses.</a:t>
            </a:r>
          </a:p>
          <a:p>
            <a:r>
              <a:rPr lang="en-GB" baseline="0" dirty="0" smtClean="0"/>
              <a:t>Solution to consult inform lawyers of research, contact lawyers where identified to establish whether they had concerns, and to seek consent from parents at meeting.</a:t>
            </a:r>
          </a:p>
          <a:p>
            <a:r>
              <a:rPr lang="en-GB" baseline="0" dirty="0" smtClean="0"/>
              <a:t>Collected contact details to arrange follow up interview with parents but  found it generally better to fix appointment directly after meeting if there was time.</a:t>
            </a:r>
            <a:endParaRPr lang="en-GB" dirty="0"/>
          </a:p>
        </p:txBody>
      </p:sp>
      <p:sp>
        <p:nvSpPr>
          <p:cNvPr id="4" name="Slide Number Placeholder 3"/>
          <p:cNvSpPr>
            <a:spLocks noGrp="1"/>
          </p:cNvSpPr>
          <p:nvPr>
            <p:ph type="sldNum" sz="quarter" idx="10"/>
          </p:nvPr>
        </p:nvSpPr>
        <p:spPr/>
        <p:txBody>
          <a:bodyPr/>
          <a:lstStyle/>
          <a:p>
            <a:fld id="{C9D0B189-E20A-4AE8-9B97-F14B29052969}" type="slidenum">
              <a:rPr lang="en-GB" smtClean="0"/>
              <a:t>9</a:t>
            </a:fld>
            <a:endParaRPr lang="en-GB"/>
          </a:p>
        </p:txBody>
      </p:sp>
    </p:spTree>
    <p:extLst>
      <p:ext uri="{BB962C8B-B14F-4D97-AF65-F5344CB8AC3E}">
        <p14:creationId xmlns:p14="http://schemas.microsoft.com/office/powerpoint/2010/main" val="3153776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Different methods enabled us to answer different research questions or to answer the same questions in different ways</a:t>
            </a:r>
            <a:endParaRPr lang="en-GB" dirty="0"/>
          </a:p>
        </p:txBody>
      </p:sp>
      <p:sp>
        <p:nvSpPr>
          <p:cNvPr id="4" name="Slide Number Placeholder 3"/>
          <p:cNvSpPr>
            <a:spLocks noGrp="1"/>
          </p:cNvSpPr>
          <p:nvPr>
            <p:ph type="sldNum" sz="quarter" idx="10"/>
          </p:nvPr>
        </p:nvSpPr>
        <p:spPr/>
        <p:txBody>
          <a:bodyPr/>
          <a:lstStyle/>
          <a:p>
            <a:fld id="{C9D0B189-E20A-4AE8-9B97-F14B29052969}" type="slidenum">
              <a:rPr lang="en-GB" smtClean="0"/>
              <a:t>10</a:t>
            </a:fld>
            <a:endParaRPr lang="en-GB"/>
          </a:p>
        </p:txBody>
      </p:sp>
    </p:spTree>
    <p:extLst>
      <p:ext uri="{BB962C8B-B14F-4D97-AF65-F5344CB8AC3E}">
        <p14:creationId xmlns:p14="http://schemas.microsoft.com/office/powerpoint/2010/main" val="638479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D0B189-E20A-4AE8-9B97-F14B29052969}" type="slidenum">
              <a:rPr lang="en-GB" smtClean="0"/>
              <a:t>11</a:t>
            </a:fld>
            <a:endParaRPr lang="en-GB"/>
          </a:p>
        </p:txBody>
      </p:sp>
    </p:spTree>
    <p:extLst>
      <p:ext uri="{BB962C8B-B14F-4D97-AF65-F5344CB8AC3E}">
        <p14:creationId xmlns:p14="http://schemas.microsoft.com/office/powerpoint/2010/main" val="1418683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DE3C4F-6821-4DD4-B90A-20667C585DFB}" type="datetime1">
              <a:rPr lang="en-GB" smtClean="0"/>
              <a:t>06/10/2014</a:t>
            </a:fld>
            <a:endParaRPr lang="en-GB"/>
          </a:p>
        </p:txBody>
      </p:sp>
      <p:sp>
        <p:nvSpPr>
          <p:cNvPr id="5" name="Footer Placeholder 4"/>
          <p:cNvSpPr>
            <a:spLocks noGrp="1"/>
          </p:cNvSpPr>
          <p:nvPr>
            <p:ph type="ftr" sz="quarter" idx="11"/>
          </p:nvPr>
        </p:nvSpPr>
        <p:spPr/>
        <p:txBody>
          <a:bodyPr/>
          <a:lstStyle/>
          <a:p>
            <a:r>
              <a:rPr lang="en-US" smtClean="0"/>
              <a:t>2014 Legal Research Methods and methodologies Conference Bristol</a:t>
            </a:r>
            <a:endParaRPr lang="en-GB"/>
          </a:p>
        </p:txBody>
      </p:sp>
      <p:sp>
        <p:nvSpPr>
          <p:cNvPr id="6" name="Slide Number Placeholder 5"/>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1521361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8977F30-5C43-41F3-A416-6D0650A87DDF}" type="datetime1">
              <a:rPr lang="en-GB" smtClean="0"/>
              <a:t>06/10/2014</a:t>
            </a:fld>
            <a:endParaRPr lang="en-GB"/>
          </a:p>
        </p:txBody>
      </p:sp>
      <p:sp>
        <p:nvSpPr>
          <p:cNvPr id="5" name="Footer Placeholder 4"/>
          <p:cNvSpPr>
            <a:spLocks noGrp="1"/>
          </p:cNvSpPr>
          <p:nvPr>
            <p:ph type="ftr" sz="quarter" idx="11"/>
          </p:nvPr>
        </p:nvSpPr>
        <p:spPr/>
        <p:txBody>
          <a:bodyPr/>
          <a:lstStyle/>
          <a:p>
            <a:r>
              <a:rPr lang="en-US" smtClean="0"/>
              <a:t>2014 Legal Research Methods and methodologies Conference Bristol</a:t>
            </a:r>
            <a:endParaRPr lang="en-GB"/>
          </a:p>
        </p:txBody>
      </p:sp>
      <p:sp>
        <p:nvSpPr>
          <p:cNvPr id="6" name="Slide Number Placeholder 5"/>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2277553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A56C2B-31ED-4603-A5A0-AF99F54B2CEE}" type="datetime1">
              <a:rPr lang="en-GB" smtClean="0"/>
              <a:t>06/10/2014</a:t>
            </a:fld>
            <a:endParaRPr lang="en-GB"/>
          </a:p>
        </p:txBody>
      </p:sp>
      <p:sp>
        <p:nvSpPr>
          <p:cNvPr id="5" name="Footer Placeholder 4"/>
          <p:cNvSpPr>
            <a:spLocks noGrp="1"/>
          </p:cNvSpPr>
          <p:nvPr>
            <p:ph type="ftr" sz="quarter" idx="11"/>
          </p:nvPr>
        </p:nvSpPr>
        <p:spPr/>
        <p:txBody>
          <a:bodyPr/>
          <a:lstStyle/>
          <a:p>
            <a:r>
              <a:rPr lang="en-US" smtClean="0"/>
              <a:t>2014 Legal Research Methods and methodologies Conference Bristol</a:t>
            </a:r>
            <a:endParaRPr lang="en-GB"/>
          </a:p>
        </p:txBody>
      </p:sp>
      <p:sp>
        <p:nvSpPr>
          <p:cNvPr id="6" name="Slide Number Placeholder 5"/>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322565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8A46AD-EE13-4BBD-B15D-AD1A09556C32}" type="datetime1">
              <a:rPr lang="en-GB" smtClean="0"/>
              <a:t>06/10/2014</a:t>
            </a:fld>
            <a:endParaRPr lang="en-GB"/>
          </a:p>
        </p:txBody>
      </p:sp>
      <p:sp>
        <p:nvSpPr>
          <p:cNvPr id="5" name="Footer Placeholder 4"/>
          <p:cNvSpPr>
            <a:spLocks noGrp="1"/>
          </p:cNvSpPr>
          <p:nvPr>
            <p:ph type="ftr" sz="quarter" idx="11"/>
          </p:nvPr>
        </p:nvSpPr>
        <p:spPr/>
        <p:txBody>
          <a:bodyPr/>
          <a:lstStyle/>
          <a:p>
            <a:r>
              <a:rPr lang="en-US" smtClean="0"/>
              <a:t>2014 Legal Research Methods and methodologies Conference Bristol</a:t>
            </a:r>
            <a:endParaRPr lang="en-GB"/>
          </a:p>
        </p:txBody>
      </p:sp>
      <p:sp>
        <p:nvSpPr>
          <p:cNvPr id="6" name="Slide Number Placeholder 5"/>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266138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739593-F0C3-4FF0-B7D1-5E5910210382}" type="datetime1">
              <a:rPr lang="en-GB" smtClean="0"/>
              <a:t>06/10/2014</a:t>
            </a:fld>
            <a:endParaRPr lang="en-GB"/>
          </a:p>
        </p:txBody>
      </p:sp>
      <p:sp>
        <p:nvSpPr>
          <p:cNvPr id="5" name="Footer Placeholder 4"/>
          <p:cNvSpPr>
            <a:spLocks noGrp="1"/>
          </p:cNvSpPr>
          <p:nvPr>
            <p:ph type="ftr" sz="quarter" idx="11"/>
          </p:nvPr>
        </p:nvSpPr>
        <p:spPr/>
        <p:txBody>
          <a:bodyPr/>
          <a:lstStyle/>
          <a:p>
            <a:r>
              <a:rPr lang="en-US" smtClean="0"/>
              <a:t>2014 Legal Research Methods and methodologies Conference Bristol</a:t>
            </a:r>
            <a:endParaRPr lang="en-GB"/>
          </a:p>
        </p:txBody>
      </p:sp>
      <p:sp>
        <p:nvSpPr>
          <p:cNvPr id="6" name="Slide Number Placeholder 5"/>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298698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09A4C0-53C9-4E4B-AC0F-741EAABD7B3A}" type="datetime1">
              <a:rPr lang="en-GB" smtClean="0"/>
              <a:t>06/10/2014</a:t>
            </a:fld>
            <a:endParaRPr lang="en-GB"/>
          </a:p>
        </p:txBody>
      </p:sp>
      <p:sp>
        <p:nvSpPr>
          <p:cNvPr id="6" name="Footer Placeholder 5"/>
          <p:cNvSpPr>
            <a:spLocks noGrp="1"/>
          </p:cNvSpPr>
          <p:nvPr>
            <p:ph type="ftr" sz="quarter" idx="11"/>
          </p:nvPr>
        </p:nvSpPr>
        <p:spPr/>
        <p:txBody>
          <a:bodyPr/>
          <a:lstStyle/>
          <a:p>
            <a:r>
              <a:rPr lang="en-US" smtClean="0"/>
              <a:t>2014 Legal Research Methods and methodologies Conference Bristol</a:t>
            </a:r>
            <a:endParaRPr lang="en-GB"/>
          </a:p>
        </p:txBody>
      </p:sp>
      <p:sp>
        <p:nvSpPr>
          <p:cNvPr id="7" name="Slide Number Placeholder 6"/>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675060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A91AB6C-964F-4BFA-89E1-993043ED4C2C}" type="datetime1">
              <a:rPr lang="en-GB" smtClean="0"/>
              <a:t>06/10/2014</a:t>
            </a:fld>
            <a:endParaRPr lang="en-GB"/>
          </a:p>
        </p:txBody>
      </p:sp>
      <p:sp>
        <p:nvSpPr>
          <p:cNvPr id="8" name="Footer Placeholder 7"/>
          <p:cNvSpPr>
            <a:spLocks noGrp="1"/>
          </p:cNvSpPr>
          <p:nvPr>
            <p:ph type="ftr" sz="quarter" idx="11"/>
          </p:nvPr>
        </p:nvSpPr>
        <p:spPr/>
        <p:txBody>
          <a:bodyPr/>
          <a:lstStyle/>
          <a:p>
            <a:r>
              <a:rPr lang="en-US" smtClean="0"/>
              <a:t>2014 Legal Research Methods and methodologies Conference Bristol</a:t>
            </a:r>
            <a:endParaRPr lang="en-GB"/>
          </a:p>
        </p:txBody>
      </p:sp>
      <p:sp>
        <p:nvSpPr>
          <p:cNvPr id="9" name="Slide Number Placeholder 8"/>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1955864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3DBC2C-E22D-4495-929D-A09E2E8F9D10}" type="datetime1">
              <a:rPr lang="en-GB" smtClean="0"/>
              <a:t>06/10/2014</a:t>
            </a:fld>
            <a:endParaRPr lang="en-GB"/>
          </a:p>
        </p:txBody>
      </p:sp>
      <p:sp>
        <p:nvSpPr>
          <p:cNvPr id="4" name="Footer Placeholder 3"/>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2882151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EBB72-987A-4C31-BC47-5598DC6F68A8}" type="datetime1">
              <a:rPr lang="en-GB" smtClean="0"/>
              <a:t>06/10/2014</a:t>
            </a:fld>
            <a:endParaRPr lang="en-GB"/>
          </a:p>
        </p:txBody>
      </p:sp>
      <p:sp>
        <p:nvSpPr>
          <p:cNvPr id="3" name="Footer Placeholder 2"/>
          <p:cNvSpPr>
            <a:spLocks noGrp="1"/>
          </p:cNvSpPr>
          <p:nvPr>
            <p:ph type="ftr" sz="quarter" idx="11"/>
          </p:nvPr>
        </p:nvSpPr>
        <p:spPr/>
        <p:txBody>
          <a:bodyPr/>
          <a:lstStyle/>
          <a:p>
            <a:r>
              <a:rPr lang="en-US" smtClean="0"/>
              <a:t>2014 Legal Research Methods and methodologies Conference Bristol</a:t>
            </a:r>
            <a:endParaRPr lang="en-GB"/>
          </a:p>
        </p:txBody>
      </p:sp>
      <p:sp>
        <p:nvSpPr>
          <p:cNvPr id="4" name="Slide Number Placeholder 3"/>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361120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D1502-6178-4FC2-B947-27EBE37A7840}" type="datetime1">
              <a:rPr lang="en-GB" smtClean="0"/>
              <a:t>06/10/2014</a:t>
            </a:fld>
            <a:endParaRPr lang="en-GB"/>
          </a:p>
        </p:txBody>
      </p:sp>
      <p:sp>
        <p:nvSpPr>
          <p:cNvPr id="6" name="Footer Placeholder 5"/>
          <p:cNvSpPr>
            <a:spLocks noGrp="1"/>
          </p:cNvSpPr>
          <p:nvPr>
            <p:ph type="ftr" sz="quarter" idx="11"/>
          </p:nvPr>
        </p:nvSpPr>
        <p:spPr/>
        <p:txBody>
          <a:bodyPr/>
          <a:lstStyle/>
          <a:p>
            <a:r>
              <a:rPr lang="en-US" smtClean="0"/>
              <a:t>2014 Legal Research Methods and methodologies Conference Bristol</a:t>
            </a:r>
            <a:endParaRPr lang="en-GB"/>
          </a:p>
        </p:txBody>
      </p:sp>
      <p:sp>
        <p:nvSpPr>
          <p:cNvPr id="7" name="Slide Number Placeholder 6"/>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283080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7707B-F60C-4CF6-97EC-A0AC7ED0AA49}" type="datetime1">
              <a:rPr lang="en-GB" smtClean="0"/>
              <a:t>06/10/2014</a:t>
            </a:fld>
            <a:endParaRPr lang="en-GB"/>
          </a:p>
        </p:txBody>
      </p:sp>
      <p:sp>
        <p:nvSpPr>
          <p:cNvPr id="6" name="Footer Placeholder 5"/>
          <p:cNvSpPr>
            <a:spLocks noGrp="1"/>
          </p:cNvSpPr>
          <p:nvPr>
            <p:ph type="ftr" sz="quarter" idx="11"/>
          </p:nvPr>
        </p:nvSpPr>
        <p:spPr/>
        <p:txBody>
          <a:bodyPr/>
          <a:lstStyle/>
          <a:p>
            <a:r>
              <a:rPr lang="en-US" smtClean="0"/>
              <a:t>2014 Legal Research Methods and methodologies Conference Bristol</a:t>
            </a:r>
            <a:endParaRPr lang="en-GB"/>
          </a:p>
        </p:txBody>
      </p:sp>
      <p:sp>
        <p:nvSpPr>
          <p:cNvPr id="7" name="Slide Number Placeholder 6"/>
          <p:cNvSpPr>
            <a:spLocks noGrp="1"/>
          </p:cNvSpPr>
          <p:nvPr>
            <p:ph type="sldNum" sz="quarter" idx="12"/>
          </p:nvPr>
        </p:nvSpPr>
        <p:spPr/>
        <p:txBody>
          <a:bodyPr/>
          <a:lstStyle/>
          <a:p>
            <a:fld id="{B9B9D4CE-7653-4F37-9316-C9045D57F77C}" type="slidenum">
              <a:rPr lang="en-GB" smtClean="0"/>
              <a:t>‹#›</a:t>
            </a:fld>
            <a:endParaRPr lang="en-GB"/>
          </a:p>
        </p:txBody>
      </p:sp>
    </p:spTree>
    <p:extLst>
      <p:ext uri="{BB962C8B-B14F-4D97-AF65-F5344CB8AC3E}">
        <p14:creationId xmlns:p14="http://schemas.microsoft.com/office/powerpoint/2010/main" val="3231803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15D60-D952-4430-90AE-182EE0DCCFA9}" type="datetime1">
              <a:rPr lang="en-GB" smtClean="0"/>
              <a:t>06/10/2014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2014 Legal Research Methods and methodologies Conference Bristol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9D4CE-7653-4F37-9316-C9045D57F77C}" type="slidenum">
              <a:rPr lang="en-GB" smtClean="0"/>
              <a:t>‹#›</a:t>
            </a:fld>
            <a:endParaRPr lang="en-GB"/>
          </a:p>
        </p:txBody>
      </p:sp>
    </p:spTree>
    <p:extLst>
      <p:ext uri="{BB962C8B-B14F-4D97-AF65-F5344CB8AC3E}">
        <p14:creationId xmlns:p14="http://schemas.microsoft.com/office/powerpoint/2010/main" val="1675762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www.bristol.ac.uk/law/research/researchpublications/2013/partnershipbylaw.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Mixing methods to research policy and practice</a:t>
            </a:r>
            <a:endParaRPr lang="en-GB" dirty="0"/>
          </a:p>
        </p:txBody>
      </p:sp>
      <p:sp>
        <p:nvSpPr>
          <p:cNvPr id="3" name="Subtitle 2"/>
          <p:cNvSpPr>
            <a:spLocks noGrp="1"/>
          </p:cNvSpPr>
          <p:nvPr>
            <p:ph type="subTitle" idx="1"/>
          </p:nvPr>
        </p:nvSpPr>
        <p:spPr/>
        <p:txBody>
          <a:bodyPr/>
          <a:lstStyle/>
          <a:p>
            <a:r>
              <a:rPr lang="en-GB" dirty="0" smtClean="0"/>
              <a:t>Judith Masson</a:t>
            </a:r>
          </a:p>
          <a:p>
            <a:r>
              <a:rPr lang="en-GB" dirty="0" smtClean="0"/>
              <a:t> Professor of Socio-legal Studies</a:t>
            </a:r>
          </a:p>
          <a:p>
            <a:r>
              <a:rPr lang="en-GB" dirty="0" smtClean="0"/>
              <a:t>University of Bristol</a:t>
            </a:r>
            <a:endParaRPr lang="en-GB" dirty="0"/>
          </a:p>
        </p:txBody>
      </p:sp>
      <p:sp>
        <p:nvSpPr>
          <p:cNvPr id="4" name="Footer Placeholder 3"/>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fld id="{B9B9D4CE-7653-4F37-9316-C9045D57F77C}" type="slidenum">
              <a:rPr lang="en-GB" smtClean="0"/>
              <a:t>1</a:t>
            </a:fld>
            <a:endParaRPr lang="en-GB"/>
          </a:p>
        </p:txBody>
      </p:sp>
    </p:spTree>
    <p:extLst>
      <p:ext uri="{BB962C8B-B14F-4D97-AF65-F5344CB8AC3E}">
        <p14:creationId xmlns:p14="http://schemas.microsoft.com/office/powerpoint/2010/main" val="2499896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Findings</a:t>
            </a:r>
            <a:endParaRPr lang="en-GB" dirty="0"/>
          </a:p>
        </p:txBody>
      </p:sp>
      <p:sp>
        <p:nvSpPr>
          <p:cNvPr id="3" name="Content Placeholder 2"/>
          <p:cNvSpPr>
            <a:spLocks noGrp="1"/>
          </p:cNvSpPr>
          <p:nvPr>
            <p:ph idx="1"/>
          </p:nvPr>
        </p:nvSpPr>
        <p:spPr/>
        <p:txBody>
          <a:bodyPr>
            <a:normAutofit fontScale="92500" lnSpcReduction="10000"/>
          </a:bodyPr>
          <a:lstStyle/>
          <a:p>
            <a:r>
              <a:rPr lang="en-GB" sz="2400" b="1" dirty="0" smtClean="0">
                <a:solidFill>
                  <a:srgbClr val="FF0000"/>
                </a:solidFill>
              </a:rPr>
              <a:t>LAs made different use of the process: types of case, timing, extent</a:t>
            </a:r>
          </a:p>
          <a:p>
            <a:r>
              <a:rPr lang="en-GB" sz="2400" b="1" dirty="0" smtClean="0">
                <a:solidFill>
                  <a:srgbClr val="FF0000"/>
                </a:solidFill>
              </a:rPr>
              <a:t>Mothers more likely to be invited, to attend and to get lawyer than fathers</a:t>
            </a:r>
          </a:p>
          <a:p>
            <a:r>
              <a:rPr lang="en-GB" sz="2400" b="1" dirty="0" smtClean="0">
                <a:solidFill>
                  <a:srgbClr val="CC00CC"/>
                </a:solidFill>
              </a:rPr>
              <a:t>Process did divert cases from proceedings</a:t>
            </a:r>
          </a:p>
          <a:p>
            <a:r>
              <a:rPr lang="en-GB" sz="2400" b="1" dirty="0" smtClean="0">
                <a:solidFill>
                  <a:srgbClr val="FF0000"/>
                </a:solidFill>
              </a:rPr>
              <a:t>Use of process delayed some court applications and did not make proceedings quicker</a:t>
            </a:r>
          </a:p>
          <a:p>
            <a:r>
              <a:rPr lang="en-GB" sz="2400" b="1" dirty="0" smtClean="0">
                <a:solidFill>
                  <a:srgbClr val="002060"/>
                </a:solidFill>
              </a:rPr>
              <a:t>Judges took no account of work before proceedings</a:t>
            </a:r>
          </a:p>
          <a:p>
            <a:r>
              <a:rPr lang="en-GB" sz="2400" b="1" dirty="0" smtClean="0">
                <a:solidFill>
                  <a:srgbClr val="002060"/>
                </a:solidFill>
              </a:rPr>
              <a:t>SW and managers generally positive </a:t>
            </a:r>
            <a:r>
              <a:rPr lang="en-GB" sz="2400" b="1" dirty="0" smtClean="0">
                <a:solidFill>
                  <a:srgbClr val="FF0000"/>
                </a:solidFill>
              </a:rPr>
              <a:t>but use of process declined</a:t>
            </a:r>
          </a:p>
          <a:p>
            <a:r>
              <a:rPr lang="en-GB" sz="2400" b="1" dirty="0" smtClean="0">
                <a:solidFill>
                  <a:srgbClr val="002060"/>
                </a:solidFill>
              </a:rPr>
              <a:t>Parents’ lawyers positive</a:t>
            </a:r>
          </a:p>
          <a:p>
            <a:r>
              <a:rPr lang="en-GB" sz="2400" b="1" dirty="0" smtClean="0">
                <a:solidFill>
                  <a:srgbClr val="002060"/>
                </a:solidFill>
              </a:rPr>
              <a:t>Parents quite positive and some responded positively to LA demands</a:t>
            </a:r>
          </a:p>
          <a:p>
            <a:endParaRPr lang="en-GB" sz="2400" dirty="0" smtClean="0"/>
          </a:p>
          <a:p>
            <a:endParaRPr lang="en-GB" dirty="0"/>
          </a:p>
        </p:txBody>
      </p:sp>
      <p:sp>
        <p:nvSpPr>
          <p:cNvPr id="4" name="Footer Placeholder 3"/>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fld id="{B9B9D4CE-7653-4F37-9316-C9045D57F77C}" type="slidenum">
              <a:rPr lang="en-GB" smtClean="0"/>
              <a:t>10</a:t>
            </a:fld>
            <a:endParaRPr lang="en-GB"/>
          </a:p>
        </p:txBody>
      </p:sp>
    </p:spTree>
    <p:extLst>
      <p:ext uri="{BB962C8B-B14F-4D97-AF65-F5344CB8AC3E}">
        <p14:creationId xmlns:p14="http://schemas.microsoft.com/office/powerpoint/2010/main" val="340252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l"/>
            <a:r>
              <a:rPr lang="en-GB" dirty="0" smtClean="0"/>
              <a:t>Key Insight; the power of the silent solicitor</a:t>
            </a:r>
            <a:endParaRPr lang="en-GB" dirty="0"/>
          </a:p>
        </p:txBody>
      </p:sp>
      <p:sp>
        <p:nvSpPr>
          <p:cNvPr id="2" name="Footer Placeholder 1"/>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pPr>
              <a:defRPr/>
            </a:pPr>
            <a:fld id="{51A048A3-1EB0-4EB4-81AD-496771008646}" type="slidenum">
              <a:rPr lang="en-GB" smtClean="0"/>
              <a:pPr>
                <a:defRPr/>
              </a:pPr>
              <a:t>11</a:t>
            </a:fld>
            <a:endParaRPr lang="en-GB"/>
          </a:p>
        </p:txBody>
      </p:sp>
      <p:sp>
        <p:nvSpPr>
          <p:cNvPr id="8" name="Rounded Rectangular Callout 7"/>
          <p:cNvSpPr/>
          <p:nvPr/>
        </p:nvSpPr>
        <p:spPr>
          <a:xfrm>
            <a:off x="1043608" y="1412775"/>
            <a:ext cx="3455615" cy="3168749"/>
          </a:xfrm>
          <a:prstGeom prst="wedgeRoundRectCallout">
            <a:avLst>
              <a:gd name="adj1" fmla="val -9022"/>
              <a:gd name="adj2" fmla="val 88046"/>
              <a:gd name="adj3" fmla="val 16667"/>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GB" sz="2000" dirty="0">
                <a:solidFill>
                  <a:schemeClr val="tx1"/>
                </a:solidFill>
              </a:rPr>
              <a:t>... you know that everyone in the room is against you – which they are, that’s why you’re there – and when you’ve got your solicitor with you, you know they’re the only person who’s one 100% backing you up, so it helps you</a:t>
            </a:r>
            <a:endParaRPr lang="en-US" sz="2000" dirty="0">
              <a:solidFill>
                <a:schemeClr val="tx1"/>
              </a:solidFill>
            </a:endParaRPr>
          </a:p>
        </p:txBody>
      </p:sp>
      <p:sp>
        <p:nvSpPr>
          <p:cNvPr id="4" name="Rounded Rectangular Callout 3"/>
          <p:cNvSpPr/>
          <p:nvPr/>
        </p:nvSpPr>
        <p:spPr>
          <a:xfrm>
            <a:off x="4643438" y="1628800"/>
            <a:ext cx="4105275" cy="4319563"/>
          </a:xfrm>
          <a:prstGeom prst="wedgeRoundRectCallout">
            <a:avLst>
              <a:gd name="adj1" fmla="val -88755"/>
              <a:gd name="adj2" fmla="val 57283"/>
              <a:gd name="adj3" fmla="val 16667"/>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GB" sz="2400" dirty="0">
                <a:solidFill>
                  <a:schemeClr val="tx1"/>
                </a:solidFill>
              </a:rPr>
              <a:t>...</a:t>
            </a:r>
            <a:r>
              <a:rPr lang="en-GB" sz="2000" dirty="0">
                <a:solidFill>
                  <a:schemeClr val="tx1"/>
                </a:solidFill>
              </a:rPr>
              <a:t>I am happy the solicitor is involved ... because before I was scared, I didn’t know what to do with them, I was just getting bullied – like gangs in school… but now your big brother is in school, you got confidence and that’s my solicitor. So I feel that, yeah, I feel all right now...</a:t>
            </a:r>
            <a:endParaRPr lang="en-US" sz="2000" dirty="0">
              <a:solidFill>
                <a:schemeClr val="tx1"/>
              </a:solidFill>
            </a:endParaRPr>
          </a:p>
        </p:txBody>
      </p:sp>
    </p:spTree>
    <p:extLst>
      <p:ext uri="{BB962C8B-B14F-4D97-AF65-F5344CB8AC3E}">
        <p14:creationId xmlns:p14="http://schemas.microsoft.com/office/powerpoint/2010/main" val="1612719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9552" y="980728"/>
            <a:ext cx="8229600" cy="4525963"/>
          </a:xfrm>
        </p:spPr>
        <p:txBody>
          <a:bodyPr>
            <a:normAutofit/>
          </a:bodyPr>
          <a:lstStyle/>
          <a:p>
            <a:pPr marL="0" indent="0">
              <a:buNone/>
            </a:pPr>
            <a:r>
              <a:rPr lang="en-GB" sz="2400" dirty="0" smtClean="0"/>
              <a:t>ESRC RES -062-2226</a:t>
            </a:r>
          </a:p>
          <a:p>
            <a:pPr marL="0" indent="0">
              <a:buNone/>
            </a:pPr>
            <a:r>
              <a:rPr lang="en-GB" sz="2400" dirty="0" smtClean="0"/>
              <a:t>Masson, Dickens, Bader and Young (2013) </a:t>
            </a:r>
            <a:r>
              <a:rPr lang="en-GB" sz="2400" i="1" dirty="0" smtClean="0"/>
              <a:t>Partnership by law? The pre-proceedings process for families on the edge of care proceedings, </a:t>
            </a:r>
            <a:r>
              <a:rPr lang="en-GB" sz="2400" dirty="0" smtClean="0"/>
              <a:t>School of Law University of Bristol and Centre for Research on Children and Families UEA</a:t>
            </a:r>
          </a:p>
          <a:p>
            <a:pPr marL="0" indent="0">
              <a:buNone/>
            </a:pPr>
            <a:r>
              <a:rPr lang="en-GB" sz="2400" i="1" dirty="0" smtClean="0">
                <a:hlinkClick r:id="rId2"/>
              </a:rPr>
              <a:t>http://www.bristol.ac.uk/law/research/researchpublications/2013/partnershipbylaw.pdf</a:t>
            </a:r>
            <a:endParaRPr lang="en-GB" sz="2400" i="1" dirty="0" smtClean="0"/>
          </a:p>
          <a:p>
            <a:pPr marL="0" indent="0">
              <a:buNone/>
            </a:pPr>
            <a:endParaRPr lang="en-GB" sz="2400" i="1" dirty="0"/>
          </a:p>
          <a:p>
            <a:pPr marL="0" indent="0">
              <a:buNone/>
            </a:pPr>
            <a:r>
              <a:rPr lang="en-GB" sz="2400" dirty="0" smtClean="0"/>
              <a:t>Judith.Masson@bristol.ac.uk</a:t>
            </a:r>
          </a:p>
          <a:p>
            <a:pPr marL="0" indent="0">
              <a:buNone/>
            </a:pPr>
            <a:endParaRPr lang="en-GB" sz="2400" i="1" dirty="0" smtClean="0"/>
          </a:p>
        </p:txBody>
      </p:sp>
      <p:sp>
        <p:nvSpPr>
          <p:cNvPr id="4" name="Footer Placeholder 3"/>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fld id="{B9B9D4CE-7653-4F37-9316-C9045D57F77C}" type="slidenum">
              <a:rPr lang="en-GB" smtClean="0"/>
              <a:t>12</a:t>
            </a:fld>
            <a:endParaRPr lang="en-GB"/>
          </a:p>
        </p:txBody>
      </p:sp>
    </p:spTree>
    <p:extLst>
      <p:ext uri="{BB962C8B-B14F-4D97-AF65-F5344CB8AC3E}">
        <p14:creationId xmlns:p14="http://schemas.microsoft.com/office/powerpoint/2010/main" val="353782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The research questions</a:t>
            </a:r>
            <a:endParaRPr lang="en-GB"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59832" y="2222318"/>
            <a:ext cx="3024336" cy="3828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fld id="{B9B9D4CE-7653-4F37-9316-C9045D57F77C}" type="slidenum">
              <a:rPr lang="en-GB" smtClean="0"/>
              <a:t>2</a:t>
            </a:fld>
            <a:endParaRPr lang="en-GB"/>
          </a:p>
        </p:txBody>
      </p:sp>
    </p:spTree>
    <p:extLst>
      <p:ext uri="{BB962C8B-B14F-4D97-AF65-F5344CB8AC3E}">
        <p14:creationId xmlns:p14="http://schemas.microsoft.com/office/powerpoint/2010/main" val="221063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What it says on the tin!</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31338" y="1456528"/>
            <a:ext cx="5448974" cy="4669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fld id="{B9B9D4CE-7653-4F37-9316-C9045D57F77C}" type="slidenum">
              <a:rPr lang="en-GB" smtClean="0"/>
              <a:t>3</a:t>
            </a:fld>
            <a:endParaRPr lang="en-GB"/>
          </a:p>
        </p:txBody>
      </p:sp>
    </p:spTree>
    <p:extLst>
      <p:ext uri="{BB962C8B-B14F-4D97-AF65-F5344CB8AC3E}">
        <p14:creationId xmlns:p14="http://schemas.microsoft.com/office/powerpoint/2010/main" val="2059086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Reading the tin</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Overlapping sources; competing aims</a:t>
            </a:r>
          </a:p>
          <a:p>
            <a:r>
              <a:rPr lang="en-GB" sz="2400" dirty="0" smtClean="0"/>
              <a:t>A </a:t>
            </a:r>
            <a:r>
              <a:rPr lang="en-GB" sz="1600" dirty="0" smtClean="0"/>
              <a:t>little</a:t>
            </a:r>
            <a:r>
              <a:rPr lang="en-GB" sz="2400" dirty="0" smtClean="0"/>
              <a:t> practice with </a:t>
            </a:r>
            <a:r>
              <a:rPr lang="en-GB" b="1" dirty="0" smtClean="0"/>
              <a:t>big</a:t>
            </a:r>
            <a:r>
              <a:rPr lang="en-GB" sz="2400" dirty="0" smtClean="0"/>
              <a:t> policy aims</a:t>
            </a:r>
          </a:p>
          <a:p>
            <a:pPr lvl="1"/>
            <a:r>
              <a:rPr lang="en-GB" sz="2400" dirty="0" smtClean="0"/>
              <a:t>By providing legal advice to parents, </a:t>
            </a:r>
            <a:r>
              <a:rPr lang="en-GB" sz="2400" b="1" u="sng" dirty="0" smtClean="0"/>
              <a:t>help</a:t>
            </a:r>
            <a:r>
              <a:rPr lang="en-GB" sz="2400" dirty="0" smtClean="0"/>
              <a:t> families at risk of care proceedings address the causes of local authority concern and so </a:t>
            </a:r>
            <a:r>
              <a:rPr lang="en-GB" sz="2400" b="1" u="sng" dirty="0" smtClean="0"/>
              <a:t>divert</a:t>
            </a:r>
            <a:r>
              <a:rPr lang="en-GB" sz="2400" dirty="0" smtClean="0"/>
              <a:t> cases from care proceedings</a:t>
            </a:r>
          </a:p>
          <a:p>
            <a:pPr lvl="1"/>
            <a:r>
              <a:rPr lang="en-GB" sz="2400" dirty="0" smtClean="0"/>
              <a:t>To ensure that cases which become subject to care proceedings are better prepared so that they can be concluded </a:t>
            </a:r>
            <a:r>
              <a:rPr lang="en-GB" sz="2400" b="1" u="sng" dirty="0" smtClean="0"/>
              <a:t>more quickly</a:t>
            </a:r>
          </a:p>
          <a:p>
            <a:pPr lvl="1"/>
            <a:r>
              <a:rPr lang="en-GB" sz="2400" dirty="0" smtClean="0"/>
              <a:t>The process was </a:t>
            </a:r>
            <a:r>
              <a:rPr lang="en-GB" sz="2400" b="1" u="sng" dirty="0" smtClean="0"/>
              <a:t>required</a:t>
            </a:r>
            <a:r>
              <a:rPr lang="en-GB" sz="2400" dirty="0" smtClean="0"/>
              <a:t> but there were </a:t>
            </a:r>
            <a:r>
              <a:rPr lang="en-GB" sz="2400" b="1" u="sng" dirty="0" smtClean="0"/>
              <a:t>exceptions</a:t>
            </a:r>
            <a:r>
              <a:rPr lang="en-GB" sz="2400" dirty="0" smtClean="0"/>
              <a:t>  for cases needing a swift response; the process was not to </a:t>
            </a:r>
            <a:r>
              <a:rPr lang="en-GB" sz="2400" b="1" u="sng" dirty="0" smtClean="0"/>
              <a:t>delay</a:t>
            </a:r>
            <a:r>
              <a:rPr lang="en-GB" sz="2400" dirty="0" smtClean="0"/>
              <a:t> required action</a:t>
            </a:r>
          </a:p>
          <a:p>
            <a:pPr marL="457200" lvl="1" indent="0">
              <a:buNone/>
            </a:pPr>
            <a:endParaRPr lang="en-GB" sz="2400" dirty="0" smtClean="0"/>
          </a:p>
          <a:p>
            <a:pPr lvl="1"/>
            <a:endParaRPr lang="en-GB" sz="2000" dirty="0" smtClean="0"/>
          </a:p>
        </p:txBody>
      </p:sp>
      <p:sp>
        <p:nvSpPr>
          <p:cNvPr id="4" name="Footer Placeholder 3"/>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fld id="{B9B9D4CE-7653-4F37-9316-C9045D57F77C}" type="slidenum">
              <a:rPr lang="en-GB" smtClean="0"/>
              <a:t>4</a:t>
            </a:fld>
            <a:endParaRPr lang="en-GB"/>
          </a:p>
        </p:txBody>
      </p:sp>
    </p:spTree>
    <p:extLst>
      <p:ext uri="{BB962C8B-B14F-4D97-AF65-F5344CB8AC3E}">
        <p14:creationId xmlns:p14="http://schemas.microsoft.com/office/powerpoint/2010/main" val="1152656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2014 Legal Research Methods and methodologies Conference Bristol</a:t>
            </a:r>
            <a:endParaRPr lang="en-US"/>
          </a:p>
        </p:txBody>
      </p:sp>
      <p:sp>
        <p:nvSpPr>
          <p:cNvPr id="5" name="Slide Number Placeholder 4"/>
          <p:cNvSpPr>
            <a:spLocks noGrp="1"/>
          </p:cNvSpPr>
          <p:nvPr>
            <p:ph type="sldNum" sz="quarter" idx="12"/>
          </p:nvPr>
        </p:nvSpPr>
        <p:spPr/>
        <p:txBody>
          <a:bodyPr/>
          <a:lstStyle/>
          <a:p>
            <a:pPr>
              <a:defRPr/>
            </a:pPr>
            <a:fld id="{6B0A80AE-051F-413E-827A-4509E60C756B}" type="slidenum">
              <a:rPr lang="en-US" smtClean="0"/>
              <a:pPr>
                <a:defRPr/>
              </a:pPr>
              <a:t>5</a:t>
            </a:fld>
            <a:endParaRPr lang="en-US"/>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150" y="681459"/>
            <a:ext cx="5761038" cy="53419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4227038" y="3504073"/>
            <a:ext cx="2001146" cy="0"/>
          </a:xfrm>
          <a:prstGeom prst="line">
            <a:avLst/>
          </a:prstGeom>
          <a:ln>
            <a:solidFill>
              <a:srgbClr val="002060"/>
            </a:solidFill>
          </a:ln>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4283968" y="5013176"/>
            <a:ext cx="1944216" cy="0"/>
          </a:xfrm>
          <a:prstGeom prst="line">
            <a:avLst/>
          </a:prstGeom>
          <a:ln>
            <a:solidFill>
              <a:srgbClr val="002060"/>
            </a:solidFill>
          </a:ln>
        </p:spPr>
        <p:style>
          <a:lnRef idx="3">
            <a:schemeClr val="accent5"/>
          </a:lnRef>
          <a:fillRef idx="0">
            <a:schemeClr val="accent5"/>
          </a:fillRef>
          <a:effectRef idx="2">
            <a:schemeClr val="accent5"/>
          </a:effectRef>
          <a:fontRef idx="minor">
            <a:schemeClr val="tx1"/>
          </a:fontRef>
        </p:style>
      </p:cxnSp>
      <p:cxnSp>
        <p:nvCxnSpPr>
          <p:cNvPr id="16" name="Straight Connector 15"/>
          <p:cNvCxnSpPr/>
          <p:nvPr/>
        </p:nvCxnSpPr>
        <p:spPr>
          <a:xfrm>
            <a:off x="6228184" y="3504073"/>
            <a:ext cx="0" cy="1509103"/>
          </a:xfrm>
          <a:prstGeom prst="line">
            <a:avLst/>
          </a:prstGeom>
          <a:ln>
            <a:solidFill>
              <a:srgbClr val="002060"/>
            </a:solidFill>
          </a:ln>
        </p:spPr>
        <p:style>
          <a:lnRef idx="3">
            <a:schemeClr val="accent4"/>
          </a:lnRef>
          <a:fillRef idx="0">
            <a:schemeClr val="accent4"/>
          </a:fillRef>
          <a:effectRef idx="2">
            <a:schemeClr val="accent4"/>
          </a:effectRef>
          <a:fontRef idx="minor">
            <a:schemeClr val="tx1"/>
          </a:fontRef>
        </p:style>
      </p:cxnSp>
      <p:cxnSp>
        <p:nvCxnSpPr>
          <p:cNvPr id="18" name="Straight Connector 17"/>
          <p:cNvCxnSpPr/>
          <p:nvPr/>
        </p:nvCxnSpPr>
        <p:spPr>
          <a:xfrm>
            <a:off x="4329765" y="3504073"/>
            <a:ext cx="0" cy="1509103"/>
          </a:xfrm>
          <a:prstGeom prst="line">
            <a:avLst/>
          </a:prstGeom>
          <a:ln>
            <a:solidFill>
              <a:srgbClr val="00206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7743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Research Questions</a:t>
            </a:r>
            <a:endParaRPr lang="en-GB" dirty="0"/>
          </a:p>
        </p:txBody>
      </p:sp>
      <p:sp>
        <p:nvSpPr>
          <p:cNvPr id="3" name="Content Placeholder 2"/>
          <p:cNvSpPr>
            <a:spLocks noGrp="1"/>
          </p:cNvSpPr>
          <p:nvPr>
            <p:ph idx="1"/>
          </p:nvPr>
        </p:nvSpPr>
        <p:spPr/>
        <p:txBody>
          <a:bodyPr>
            <a:normAutofit fontScale="85000" lnSpcReduction="20000"/>
          </a:bodyPr>
          <a:lstStyle/>
          <a:p>
            <a:r>
              <a:rPr lang="en-US" sz="2400" dirty="0" smtClean="0"/>
              <a:t>1. What is the relationship between the use and timing of pre-proceedings process and applications for care proceedings?</a:t>
            </a:r>
          </a:p>
          <a:p>
            <a:r>
              <a:rPr lang="en-US" sz="2400" dirty="0" smtClean="0"/>
              <a:t>2. What are the characteristics of cases and interactions which result in (or are diverted from) care proceedings?</a:t>
            </a:r>
          </a:p>
          <a:p>
            <a:r>
              <a:rPr lang="en-US" sz="2400" dirty="0" smtClean="0"/>
              <a:t>3. How do local authorities arrange ‘pre-proceedings meetings’, and do these arrangements provide parents with an opportunity to engage in constructive negotiation about their child’s protection?</a:t>
            </a:r>
          </a:p>
          <a:p>
            <a:r>
              <a:rPr lang="en-US" sz="2400" dirty="0" smtClean="0"/>
              <a:t>4. How do social workers, social work managers and local authority lawyers define and manage their respective roles in ‘pre-proceedings meetings’?</a:t>
            </a:r>
          </a:p>
          <a:p>
            <a:r>
              <a:rPr lang="en-US" sz="2400" dirty="0" smtClean="0"/>
              <a:t>5. How do solicitors and others acting for parents perceive and perform their role in ‘pre-proceedings meetings’?</a:t>
            </a:r>
          </a:p>
          <a:p>
            <a:r>
              <a:rPr lang="en-US" sz="2400" dirty="0" smtClean="0"/>
              <a:t>6. Do parents feel that the ‘pre-proceedings meeting’ enables them to influence decisions about their children’s care?</a:t>
            </a:r>
          </a:p>
          <a:p>
            <a:r>
              <a:rPr lang="en-US" sz="2400" dirty="0" smtClean="0"/>
              <a:t>7. To what extent are meetings successful in identifying and achieving alternatives to care proceedings or proceedings which are uncontested?</a:t>
            </a:r>
            <a:endParaRPr lang="en-GB" sz="2400" dirty="0"/>
          </a:p>
        </p:txBody>
      </p:sp>
      <p:sp>
        <p:nvSpPr>
          <p:cNvPr id="4" name="Footer Placeholder 3"/>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fld id="{B9B9D4CE-7653-4F37-9316-C9045D57F77C}" type="slidenum">
              <a:rPr lang="en-GB" smtClean="0"/>
              <a:t>6</a:t>
            </a:fld>
            <a:endParaRPr lang="en-GB"/>
          </a:p>
        </p:txBody>
      </p:sp>
    </p:spTree>
    <p:extLst>
      <p:ext uri="{BB962C8B-B14F-4D97-AF65-F5344CB8AC3E}">
        <p14:creationId xmlns:p14="http://schemas.microsoft.com/office/powerpoint/2010/main" val="181083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l"/>
            <a:r>
              <a:rPr lang="en-GB" dirty="0" smtClean="0"/>
              <a:t>Does it?</a:t>
            </a:r>
            <a:endParaRPr lang="en-GB" dirty="0"/>
          </a:p>
        </p:txBody>
      </p:sp>
      <p:sp>
        <p:nvSpPr>
          <p:cNvPr id="4" name="Footer Placeholder 3"/>
          <p:cNvSpPr>
            <a:spLocks noGrp="1"/>
          </p:cNvSpPr>
          <p:nvPr>
            <p:ph type="ftr" sz="quarter" idx="11"/>
          </p:nvPr>
        </p:nvSpPr>
        <p:spPr/>
        <p:txBody>
          <a:bodyPr/>
          <a:lstStyle/>
          <a:p>
            <a:r>
              <a:rPr lang="en-US" smtClean="0"/>
              <a:t>2014 Legal Research Methods and methodologies Conference Bristol</a:t>
            </a:r>
            <a:endParaRPr lang="en-GB"/>
          </a:p>
        </p:txBody>
      </p:sp>
      <p:sp>
        <p:nvSpPr>
          <p:cNvPr id="5" name="Slide Number Placeholder 4"/>
          <p:cNvSpPr>
            <a:spLocks noGrp="1"/>
          </p:cNvSpPr>
          <p:nvPr>
            <p:ph type="sldNum" sz="quarter" idx="12"/>
          </p:nvPr>
        </p:nvSpPr>
        <p:spPr/>
        <p:txBody>
          <a:bodyPr/>
          <a:lstStyle/>
          <a:p>
            <a:fld id="{B9B9D4CE-7653-4F37-9316-C9045D57F77C}" type="slidenum">
              <a:rPr lang="en-GB" smtClean="0"/>
              <a:t>7</a:t>
            </a:fld>
            <a:endParaRPr lang="en-GB"/>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204864"/>
            <a:ext cx="4148194" cy="37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9691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GB" dirty="0" smtClean="0"/>
              <a:t>Testing the product</a:t>
            </a:r>
            <a:endParaRPr lang="en-GB" dirty="0"/>
          </a:p>
        </p:txBody>
      </p:sp>
      <p:sp>
        <p:nvSpPr>
          <p:cNvPr id="5" name="Content Placeholder 4"/>
          <p:cNvSpPr>
            <a:spLocks noGrp="1"/>
          </p:cNvSpPr>
          <p:nvPr>
            <p:ph sz="half" idx="1"/>
          </p:nvPr>
        </p:nvSpPr>
        <p:spPr/>
        <p:txBody>
          <a:bodyPr>
            <a:normAutofit fontScale="85000" lnSpcReduction="20000"/>
          </a:bodyPr>
          <a:lstStyle/>
          <a:p>
            <a:pPr marL="0" indent="0">
              <a:buNone/>
            </a:pPr>
            <a:r>
              <a:rPr lang="en-GB" b="1" dirty="0" smtClean="0">
                <a:solidFill>
                  <a:srgbClr val="FF0000"/>
                </a:solidFill>
              </a:rPr>
              <a:t>Quantitative methods</a:t>
            </a:r>
          </a:p>
          <a:p>
            <a:pPr marL="0" indent="0">
              <a:buNone/>
            </a:pPr>
            <a:r>
              <a:rPr lang="en-GB" b="1" dirty="0" smtClean="0">
                <a:solidFill>
                  <a:srgbClr val="FF0000"/>
                </a:solidFill>
              </a:rPr>
              <a:t>Using LA and Court files for</a:t>
            </a:r>
          </a:p>
          <a:p>
            <a:r>
              <a:rPr lang="en-GB" dirty="0" smtClean="0">
                <a:solidFill>
                  <a:srgbClr val="FF0000"/>
                </a:solidFill>
              </a:rPr>
              <a:t>Comparisons between</a:t>
            </a:r>
          </a:p>
          <a:p>
            <a:pPr lvl="1"/>
            <a:r>
              <a:rPr lang="en-GB" dirty="0" smtClean="0"/>
              <a:t>LAs</a:t>
            </a:r>
          </a:p>
          <a:p>
            <a:pPr lvl="1"/>
            <a:r>
              <a:rPr lang="en-GB" dirty="0" smtClean="0"/>
              <a:t>Courts</a:t>
            </a:r>
          </a:p>
          <a:p>
            <a:pPr lvl="1"/>
            <a:r>
              <a:rPr lang="en-GB" dirty="0" smtClean="0"/>
              <a:t>Cases</a:t>
            </a:r>
          </a:p>
          <a:p>
            <a:pPr marL="514350" indent="-457200"/>
            <a:r>
              <a:rPr lang="en-GB" dirty="0" smtClean="0">
                <a:solidFill>
                  <a:srgbClr val="FF0000"/>
                </a:solidFill>
              </a:rPr>
              <a:t>Comparisons of</a:t>
            </a:r>
          </a:p>
          <a:p>
            <a:pPr marL="914400" lvl="1" indent="-457200"/>
            <a:r>
              <a:rPr lang="en-GB" dirty="0" smtClean="0"/>
              <a:t>Timing</a:t>
            </a:r>
          </a:p>
          <a:p>
            <a:pPr marL="914400" lvl="1" indent="-457200"/>
            <a:r>
              <a:rPr lang="en-GB" dirty="0" smtClean="0"/>
              <a:t>Diversion</a:t>
            </a:r>
          </a:p>
          <a:p>
            <a:pPr marL="914400" lvl="1" indent="-457200"/>
            <a:r>
              <a:rPr lang="en-GB" dirty="0" smtClean="0"/>
              <a:t>Duration</a:t>
            </a:r>
          </a:p>
          <a:p>
            <a:pPr marL="57150" indent="0">
              <a:buNone/>
            </a:pPr>
            <a:r>
              <a:rPr lang="en-GB" b="1" dirty="0" smtClean="0">
                <a:solidFill>
                  <a:srgbClr val="FF0000"/>
                </a:solidFill>
              </a:rPr>
              <a:t>Sample 200+ cases; 6 LAs</a:t>
            </a:r>
          </a:p>
        </p:txBody>
      </p:sp>
      <p:sp>
        <p:nvSpPr>
          <p:cNvPr id="6" name="Content Placeholder 5"/>
          <p:cNvSpPr>
            <a:spLocks noGrp="1"/>
          </p:cNvSpPr>
          <p:nvPr>
            <p:ph sz="half" idx="2"/>
          </p:nvPr>
        </p:nvSpPr>
        <p:spPr/>
        <p:txBody>
          <a:bodyPr>
            <a:normAutofit fontScale="85000" lnSpcReduction="20000"/>
          </a:bodyPr>
          <a:lstStyle/>
          <a:p>
            <a:pPr marL="0" indent="0">
              <a:buNone/>
            </a:pPr>
            <a:r>
              <a:rPr lang="en-GB" b="1" dirty="0" smtClean="0">
                <a:solidFill>
                  <a:srgbClr val="002060"/>
                </a:solidFill>
              </a:rPr>
              <a:t>Qualitative methods</a:t>
            </a:r>
          </a:p>
          <a:p>
            <a:pPr marL="0" indent="0">
              <a:buNone/>
            </a:pPr>
            <a:r>
              <a:rPr lang="en-GB" b="1" dirty="0" smtClean="0">
                <a:solidFill>
                  <a:srgbClr val="002060"/>
                </a:solidFill>
              </a:rPr>
              <a:t>Observations of meetings </a:t>
            </a:r>
          </a:p>
          <a:p>
            <a:pPr lvl="1"/>
            <a:r>
              <a:rPr lang="en-GB" dirty="0" smtClean="0"/>
              <a:t>Participation</a:t>
            </a:r>
          </a:p>
          <a:p>
            <a:pPr lvl="1"/>
            <a:r>
              <a:rPr lang="en-GB" dirty="0" smtClean="0"/>
              <a:t>Interaction </a:t>
            </a:r>
          </a:p>
          <a:p>
            <a:pPr lvl="1"/>
            <a:r>
              <a:rPr lang="en-GB" dirty="0" smtClean="0"/>
              <a:t>Outcome</a:t>
            </a:r>
          </a:p>
          <a:p>
            <a:pPr marL="0" indent="0">
              <a:buNone/>
            </a:pPr>
            <a:r>
              <a:rPr lang="en-GB" b="1" dirty="0" smtClean="0">
                <a:solidFill>
                  <a:srgbClr val="002060"/>
                </a:solidFill>
              </a:rPr>
              <a:t>Interviews</a:t>
            </a:r>
          </a:p>
          <a:p>
            <a:pPr lvl="1"/>
            <a:r>
              <a:rPr lang="en-GB" dirty="0" smtClean="0"/>
              <a:t>Social workers/ managers</a:t>
            </a:r>
          </a:p>
          <a:p>
            <a:pPr lvl="1"/>
            <a:r>
              <a:rPr lang="en-GB" dirty="0" smtClean="0"/>
              <a:t>LA lawyers</a:t>
            </a:r>
          </a:p>
          <a:p>
            <a:pPr lvl="1"/>
            <a:r>
              <a:rPr lang="en-GB" dirty="0" smtClean="0"/>
              <a:t>Parents’ lawyers</a:t>
            </a:r>
          </a:p>
          <a:p>
            <a:pPr lvl="1"/>
            <a:r>
              <a:rPr lang="en-GB" dirty="0" smtClean="0"/>
              <a:t>Parents</a:t>
            </a:r>
          </a:p>
          <a:p>
            <a:pPr marL="0" indent="0">
              <a:buNone/>
            </a:pPr>
            <a:r>
              <a:rPr lang="en-GB" b="1" dirty="0" smtClean="0">
                <a:solidFill>
                  <a:srgbClr val="002060"/>
                </a:solidFill>
              </a:rPr>
              <a:t>Follow up of observed cases</a:t>
            </a:r>
          </a:p>
          <a:p>
            <a:pPr marL="0" indent="0">
              <a:buNone/>
            </a:pPr>
            <a:r>
              <a:rPr lang="en-GB" b="1" dirty="0" smtClean="0">
                <a:solidFill>
                  <a:srgbClr val="002060"/>
                </a:solidFill>
              </a:rPr>
              <a:t>Sample 6 LAs at least 30 meetings</a:t>
            </a:r>
            <a:endParaRPr lang="en-GB" b="1" dirty="0">
              <a:solidFill>
                <a:srgbClr val="002060"/>
              </a:solidFill>
            </a:endParaRPr>
          </a:p>
        </p:txBody>
      </p:sp>
      <p:sp>
        <p:nvSpPr>
          <p:cNvPr id="7" name="Footer Placeholder 6"/>
          <p:cNvSpPr>
            <a:spLocks noGrp="1"/>
          </p:cNvSpPr>
          <p:nvPr>
            <p:ph type="ftr" sz="quarter" idx="11"/>
          </p:nvPr>
        </p:nvSpPr>
        <p:spPr/>
        <p:txBody>
          <a:bodyPr/>
          <a:lstStyle/>
          <a:p>
            <a:r>
              <a:rPr lang="en-US" smtClean="0"/>
              <a:t>2014 Legal Research Methods and methodologies Conference Bristol</a:t>
            </a:r>
            <a:endParaRPr lang="en-GB"/>
          </a:p>
        </p:txBody>
      </p:sp>
      <p:sp>
        <p:nvSpPr>
          <p:cNvPr id="8" name="Slide Number Placeholder 7"/>
          <p:cNvSpPr>
            <a:spLocks noGrp="1"/>
          </p:cNvSpPr>
          <p:nvPr>
            <p:ph type="sldNum" sz="quarter" idx="12"/>
          </p:nvPr>
        </p:nvSpPr>
        <p:spPr/>
        <p:txBody>
          <a:bodyPr/>
          <a:lstStyle/>
          <a:p>
            <a:fld id="{B9B9D4CE-7653-4F37-9316-C9045D57F77C}" type="slidenum">
              <a:rPr lang="en-GB" smtClean="0"/>
              <a:t>8</a:t>
            </a:fld>
            <a:endParaRPr lang="en-GB"/>
          </a:p>
        </p:txBody>
      </p:sp>
    </p:spTree>
    <p:extLst>
      <p:ext uri="{BB962C8B-B14F-4D97-AF65-F5344CB8AC3E}">
        <p14:creationId xmlns:p14="http://schemas.microsoft.com/office/powerpoint/2010/main" val="246492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GB" dirty="0" smtClean="0"/>
              <a:t>Putting it all together</a:t>
            </a:r>
            <a:endParaRPr lang="en-GB" dirty="0"/>
          </a:p>
        </p:txBody>
      </p:sp>
      <p:pic>
        <p:nvPicPr>
          <p:cNvPr id="4099" name="Picture 3" descr="C:\Users\lwjmm\AppData\Local\Microsoft\Windows\Temporary Internet Files\Content.IE5\QKE4OFJ1\MP900442177[1].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24846" y="1600200"/>
            <a:ext cx="5094307" cy="452596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2014 Legal Research Methods and methodologies Conference Bristol</a:t>
            </a:r>
            <a:endParaRPr lang="en-GB"/>
          </a:p>
        </p:txBody>
      </p:sp>
      <p:sp>
        <p:nvSpPr>
          <p:cNvPr id="8" name="Slide Number Placeholder 7"/>
          <p:cNvSpPr>
            <a:spLocks noGrp="1"/>
          </p:cNvSpPr>
          <p:nvPr>
            <p:ph type="sldNum" sz="quarter" idx="12"/>
          </p:nvPr>
        </p:nvSpPr>
        <p:spPr/>
        <p:txBody>
          <a:bodyPr/>
          <a:lstStyle/>
          <a:p>
            <a:fld id="{B9B9D4CE-7653-4F37-9316-C9045D57F77C}" type="slidenum">
              <a:rPr lang="en-GB" smtClean="0"/>
              <a:t>9</a:t>
            </a:fld>
            <a:endParaRPr lang="en-GB"/>
          </a:p>
        </p:txBody>
      </p:sp>
    </p:spTree>
    <p:extLst>
      <p:ext uri="{BB962C8B-B14F-4D97-AF65-F5344CB8AC3E}">
        <p14:creationId xmlns:p14="http://schemas.microsoft.com/office/powerpoint/2010/main" val="4168220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1064</Words>
  <Application>Microsoft Office PowerPoint</Application>
  <PresentationFormat>On-screen Show (4:3)</PresentationFormat>
  <Paragraphs>117</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Mixing methods to research policy and practice</vt:lpstr>
      <vt:lpstr>The research questions</vt:lpstr>
      <vt:lpstr>What it says on the tin!</vt:lpstr>
      <vt:lpstr>Reading the tin</vt:lpstr>
      <vt:lpstr>PowerPoint Presentation</vt:lpstr>
      <vt:lpstr>Research Questions</vt:lpstr>
      <vt:lpstr>Does it?</vt:lpstr>
      <vt:lpstr>Testing the product</vt:lpstr>
      <vt:lpstr>Putting it all together</vt:lpstr>
      <vt:lpstr>Findings</vt:lpstr>
      <vt:lpstr>Key Insight; the power of the silent solicitor</vt:lpstr>
      <vt:lpstr>PowerPoint Presentation</vt:lpstr>
    </vt:vector>
  </TitlesOfParts>
  <Company>University of Bristol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lwjmm</dc:creator>
  <cp:lastModifiedBy>Claire and James</cp:lastModifiedBy>
  <cp:revision>20</cp:revision>
  <dcterms:created xsi:type="dcterms:W3CDTF">2014-09-12T10:24:03Z</dcterms:created>
  <dcterms:modified xsi:type="dcterms:W3CDTF">2014-10-06T18:36:37Z</dcterms:modified>
</cp:coreProperties>
</file>