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handoutMasterIdLst>
    <p:handoutMasterId r:id="rId14"/>
  </p:handoutMasterIdLst>
  <p:sldIdLst>
    <p:sldId id="355" r:id="rId2"/>
    <p:sldId id="353" r:id="rId3"/>
    <p:sldId id="388" r:id="rId4"/>
    <p:sldId id="393" r:id="rId5"/>
    <p:sldId id="371" r:id="rId6"/>
    <p:sldId id="386" r:id="rId7"/>
    <p:sldId id="390" r:id="rId8"/>
    <p:sldId id="394" r:id="rId9"/>
    <p:sldId id="395" r:id="rId10"/>
    <p:sldId id="383" r:id="rId11"/>
    <p:sldId id="315" r:id="rId12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B088"/>
    <a:srgbClr val="8B8DAB"/>
    <a:srgbClr val="8BAAAB"/>
    <a:srgbClr val="E7A64F"/>
    <a:srgbClr val="F28858"/>
    <a:srgbClr val="FDC1B1"/>
    <a:srgbClr val="EB56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015" autoAdjust="0"/>
    <p:restoredTop sz="94660"/>
  </p:normalViewPr>
  <p:slideViewPr>
    <p:cSldViewPr>
      <p:cViewPr varScale="1">
        <p:scale>
          <a:sx n="92" d="100"/>
          <a:sy n="92" d="100"/>
        </p:scale>
        <p:origin x="-20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70" d="100"/>
          <a:sy n="70" d="100"/>
        </p:scale>
        <p:origin x="-3258" y="-72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9D1337-F683-4BE5-80C0-3923A12BA612}" type="datetimeFigureOut">
              <a:rPr lang="en-GB" smtClean="0"/>
              <a:pPr/>
              <a:t>22/10/2014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162F2C-7FAF-437C-B89D-1DA8C6C530E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79865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4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4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8C8896-55BE-4DEC-967C-90F12C91A196}" type="datetimeFigureOut">
              <a:rPr lang="en-GB" smtClean="0"/>
              <a:t>22/10/2014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689993"/>
            <a:ext cx="5438775" cy="444364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406"/>
            <a:ext cx="2946400" cy="494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8406"/>
            <a:ext cx="2946400" cy="494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6DDD54-AC90-4182-81EF-319E1A777F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037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charset="0"/>
              <a:buChar char="•"/>
            </a:pPr>
            <a:endParaRPr lang="en-GB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EB535-9B10-41E7-B45B-D6B2855E136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6508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DDD54-AC90-4182-81EF-319E1A777FAB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45969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DDD54-AC90-4182-81EF-319E1A777FAB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648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DDD54-AC90-4182-81EF-319E1A777FA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5853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33463" y="741363"/>
            <a:ext cx="4730750" cy="35480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450" y="5153149"/>
            <a:ext cx="5438775" cy="3980493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sz="1800" dirty="0"/>
          </a:p>
          <a:p>
            <a:endParaRPr lang="en-GB" sz="18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DDD54-AC90-4182-81EF-319E1A777FA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67286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82675" y="741363"/>
            <a:ext cx="4632325" cy="34750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449" y="4355556"/>
            <a:ext cx="5438775" cy="5022850"/>
          </a:xfrm>
        </p:spPr>
        <p:txBody>
          <a:bodyPr/>
          <a:lstStyle/>
          <a:p>
            <a:pPr marL="171450" indent="-171450">
              <a:buFontTx/>
              <a:buChar char="-"/>
            </a:pPr>
            <a:endParaRPr lang="en-GB" sz="1400" dirty="0"/>
          </a:p>
          <a:p>
            <a:pPr marL="171450" indent="-171450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DDD54-AC90-4182-81EF-319E1A777FA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07233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30300" y="741363"/>
            <a:ext cx="4537075" cy="34036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800" dirty="0" smtClean="0"/>
          </a:p>
          <a:p>
            <a:endParaRPr lang="en-GB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EB535-9B10-41E7-B45B-D6B2855E136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5319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90588" y="741363"/>
            <a:ext cx="5016500" cy="37639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450" y="6521301"/>
            <a:ext cx="5438775" cy="285710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DDD54-AC90-4182-81EF-319E1A777FA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20337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400" dirty="0" smtClean="0"/>
              <a:t>*</a:t>
            </a:r>
            <a:endParaRPr lang="en-GB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DDD54-AC90-4182-81EF-319E1A777FA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6705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DDD54-AC90-4182-81EF-319E1A777FAB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33300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DDD54-AC90-4182-81EF-319E1A777FAB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6230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1C750-C77C-4975-9C96-CAABC1EAB265}" type="datetimeFigureOut">
              <a:rPr lang="en-GB" smtClean="0"/>
              <a:pPr/>
              <a:t>22/10/2014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B3833-717A-4677-9E65-490032A297CB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1C750-C77C-4975-9C96-CAABC1EAB265}" type="datetimeFigureOut">
              <a:rPr lang="en-GB" smtClean="0"/>
              <a:pPr/>
              <a:t>22/10/2014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B3833-717A-4677-9E65-490032A297C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1C750-C77C-4975-9C96-CAABC1EAB265}" type="datetimeFigureOut">
              <a:rPr lang="en-GB" smtClean="0"/>
              <a:pPr/>
              <a:t>22/10/2014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B3833-717A-4677-9E65-490032A297C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1C750-C77C-4975-9C96-CAABC1EAB265}" type="datetimeFigureOut">
              <a:rPr lang="en-GB" smtClean="0"/>
              <a:pPr/>
              <a:t>22/10/2014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B3833-717A-4677-9E65-490032A297C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1C750-C77C-4975-9C96-CAABC1EAB265}" type="datetimeFigureOut">
              <a:rPr lang="en-GB" smtClean="0"/>
              <a:pPr/>
              <a:t>22/10/2014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B3833-717A-4677-9E65-490032A297CB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1C750-C77C-4975-9C96-CAABC1EAB265}" type="datetimeFigureOut">
              <a:rPr lang="en-GB" smtClean="0"/>
              <a:pPr/>
              <a:t>22/10/2014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B3833-717A-4677-9E65-490032A297C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1C750-C77C-4975-9C96-CAABC1EAB265}" type="datetimeFigureOut">
              <a:rPr lang="en-GB" smtClean="0"/>
              <a:pPr/>
              <a:t>22/10/2014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B3833-717A-4677-9E65-490032A297CB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1C750-C77C-4975-9C96-CAABC1EAB265}" type="datetimeFigureOut">
              <a:rPr lang="en-GB" smtClean="0"/>
              <a:pPr/>
              <a:t>22/10/2014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B3833-717A-4677-9E65-490032A297C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1C750-C77C-4975-9C96-CAABC1EAB265}" type="datetimeFigureOut">
              <a:rPr lang="en-GB" smtClean="0"/>
              <a:pPr/>
              <a:t>22/10/2014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B3833-717A-4677-9E65-490032A297C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1C750-C77C-4975-9C96-CAABC1EAB265}" type="datetimeFigureOut">
              <a:rPr lang="en-GB" smtClean="0"/>
              <a:pPr/>
              <a:t>22/10/2014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B3833-717A-4677-9E65-490032A297CB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1C750-C77C-4975-9C96-CAABC1EAB265}" type="datetimeFigureOut">
              <a:rPr lang="en-GB" smtClean="0"/>
              <a:pPr/>
              <a:t>22/10/2014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B3833-717A-4677-9E65-490032A297C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F41C750-C77C-4975-9C96-CAABC1EAB265}" type="datetimeFigureOut">
              <a:rPr lang="en-GB" smtClean="0"/>
              <a:pPr/>
              <a:t>22/10/2014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47B3833-717A-4677-9E65-490032A297C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oogle.co.uk/url?sa=i&amp;rct=j&amp;q=&amp;esrc=s&amp;frm=1&amp;source=images&amp;cd=&amp;cad=rja&amp;docid=rBQIiDcDgXUT6M&amp;tbnid=L2gcg5FsM3CQ9M:&amp;ved=0CAUQjRw&amp;url=http://www.mhpc.com/health/author/stephanie-bell/&amp;ei=HW8MU6m-GaXH0QW484HoDA&amp;bvm=bv.61725948,d.ZGU&amp;psig=AFQjCNEpFfL752owINbp0OoRdvq1_1yQyA&amp;ust=1393410203213006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6.png"/><Relationship Id="rId7" Type="http://schemas.openxmlformats.org/officeDocument/2006/relationships/hyperlink" Target="http://en.wikipedia.org/wiki/Competition_and_Markets_Authority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848600" cy="2232248"/>
          </a:xfrm>
        </p:spPr>
        <p:txBody>
          <a:bodyPr/>
          <a:lstStyle/>
          <a:p>
            <a:pPr algn="ctr"/>
            <a:r>
              <a:rPr lang="en-GB" sz="2400" i="1" dirty="0" smtClean="0"/>
              <a:t/>
            </a:r>
            <a:br>
              <a:rPr lang="en-GB" sz="2400" i="1" dirty="0" smtClean="0"/>
            </a:br>
            <a:r>
              <a:rPr lang="en-GB" sz="2400" i="1" dirty="0"/>
              <a:t/>
            </a:r>
            <a:br>
              <a:rPr lang="en-GB" sz="2400" i="1" dirty="0"/>
            </a:br>
            <a:r>
              <a:rPr lang="en-GB" sz="2400" i="1" dirty="0" smtClean="0"/>
              <a:t/>
            </a:r>
            <a:br>
              <a:rPr lang="en-GB" sz="2400" i="1" dirty="0" smtClean="0"/>
            </a:br>
            <a:r>
              <a:rPr lang="en-GB" sz="2400" i="1" dirty="0"/>
              <a:t/>
            </a:r>
            <a:br>
              <a:rPr lang="en-GB" sz="2400" i="1" dirty="0"/>
            </a:br>
            <a:r>
              <a:rPr lang="en-GB" sz="2400" i="1" dirty="0" smtClean="0"/>
              <a:t/>
            </a:r>
            <a:br>
              <a:rPr lang="en-GB" sz="2400" i="1" dirty="0" smtClean="0"/>
            </a:br>
            <a:r>
              <a:rPr lang="en-GB" sz="2400" i="1" dirty="0" smtClean="0"/>
              <a:t>Competition </a:t>
            </a:r>
            <a:r>
              <a:rPr lang="en-GB" sz="2400" i="1" dirty="0"/>
              <a:t>law</a:t>
            </a:r>
            <a:r>
              <a:rPr lang="en-GB" sz="2400" i="1" dirty="0" smtClean="0"/>
              <a:t>, </a:t>
            </a:r>
            <a:r>
              <a:rPr lang="en-GB" sz="2400" i="1" dirty="0"/>
              <a:t>merger control and economic regulation in the Dutch and English healthcare sectors </a:t>
            </a:r>
            <a:r>
              <a:rPr lang="en-GB" sz="2400" i="1" dirty="0" smtClean="0"/>
              <a:t/>
            </a:r>
            <a:br>
              <a:rPr lang="en-GB" sz="2400" i="1" dirty="0" smtClean="0"/>
            </a:br>
            <a:r>
              <a:rPr lang="en-GB" sz="2400" i="1" dirty="0" smtClean="0"/>
              <a:t>– </a:t>
            </a:r>
            <a:r>
              <a:rPr lang="en-GB" sz="2400" i="1" dirty="0"/>
              <a:t>a comparative doctrinal approach</a:t>
            </a:r>
            <a:r>
              <a:rPr lang="en-GB" sz="2400" dirty="0"/>
              <a:t/>
            </a:r>
            <a:br>
              <a:rPr lang="en-GB" sz="2400" dirty="0"/>
            </a:br>
            <a:endParaRPr lang="en-GB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3505200"/>
            <a:ext cx="7866789" cy="1752600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en-GB" dirty="0" smtClean="0"/>
              <a:t>Mary Guy</a:t>
            </a:r>
          </a:p>
          <a:p>
            <a:pPr algn="ctr"/>
            <a:r>
              <a:rPr lang="en-GB" dirty="0" smtClean="0"/>
              <a:t>UEA Law School / Centre for Competition Policy (CCP),</a:t>
            </a:r>
          </a:p>
          <a:p>
            <a:pPr algn="ctr"/>
            <a:r>
              <a:rPr lang="en-GB" dirty="0" smtClean="0"/>
              <a:t>University of East Anglia (UEA), Norwich. UK.</a:t>
            </a:r>
          </a:p>
          <a:p>
            <a:endParaRPr lang="en-GB" dirty="0"/>
          </a:p>
          <a:p>
            <a:pPr algn="ctr"/>
            <a:r>
              <a:rPr lang="en-GB" dirty="0" smtClean="0"/>
              <a:t>2014 Legal Research Methods and Methodologies Conference - “Celebrating Diversity, Sharing Insights”</a:t>
            </a:r>
          </a:p>
          <a:p>
            <a:pPr algn="ctr"/>
            <a:r>
              <a:rPr lang="en-GB" dirty="0" smtClean="0"/>
              <a:t>University of Bristol</a:t>
            </a:r>
          </a:p>
          <a:p>
            <a:pPr algn="ctr"/>
            <a:r>
              <a:rPr lang="en-GB" dirty="0" smtClean="0"/>
              <a:t>16 September 2014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552589" y="6596390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658968"/>
                </a:solidFill>
              </a:rPr>
              <a:t>1/11</a:t>
            </a:r>
            <a:endParaRPr lang="en-GB" sz="1100" dirty="0">
              <a:solidFill>
                <a:srgbClr val="658968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5870903"/>
            <a:ext cx="1517650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5950277"/>
            <a:ext cx="100647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5667375"/>
            <a:ext cx="16478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345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831304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Summary…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Thesis comprises two elements: application of competition laws to the healthcare sector and comparison of the Netherlands and England…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Doctrinal approach…</a:t>
            </a:r>
          </a:p>
          <a:p>
            <a:pPr>
              <a:buFontTx/>
              <a:buChar char="-"/>
            </a:pPr>
            <a:r>
              <a:rPr lang="en-GB" dirty="0" smtClean="0"/>
              <a:t>Statute as fundamental starting point, but need to incorporate extrinsic considerations…</a:t>
            </a:r>
          </a:p>
          <a:p>
            <a:pPr>
              <a:buFontTx/>
              <a:buChar char="-"/>
            </a:pPr>
            <a:r>
              <a:rPr lang="en-GB" dirty="0" smtClean="0"/>
              <a:t>Contextual considerations: healthcare markets, modifications of competition laws, closer cooperation between different groups of lawyers…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Comparative approach…</a:t>
            </a:r>
          </a:p>
          <a:p>
            <a:pPr marL="0" indent="0">
              <a:buNone/>
            </a:pPr>
            <a:r>
              <a:rPr lang="en-GB" dirty="0" smtClean="0"/>
              <a:t>- Harmonisation and functional equivalence both relevant, but not the only considerations…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8558584" y="6488668"/>
            <a:ext cx="53732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100" dirty="0" smtClean="0">
                <a:solidFill>
                  <a:srgbClr val="658968"/>
                </a:solidFill>
              </a:rPr>
              <a:t>10/11</a:t>
            </a:r>
            <a:endParaRPr lang="en-GB" sz="1100" dirty="0">
              <a:solidFill>
                <a:srgbClr val="6589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525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Questions?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691680" y="2924944"/>
            <a:ext cx="61926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/>
              <a:t>Thank you!</a:t>
            </a:r>
            <a:endParaRPr lang="en-GB" sz="6000" dirty="0"/>
          </a:p>
        </p:txBody>
      </p:sp>
      <p:sp>
        <p:nvSpPr>
          <p:cNvPr id="3" name="Rectangle 2"/>
          <p:cNvSpPr/>
          <p:nvPr/>
        </p:nvSpPr>
        <p:spPr>
          <a:xfrm>
            <a:off x="8558584" y="6488668"/>
            <a:ext cx="53732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100" dirty="0" smtClean="0">
                <a:solidFill>
                  <a:srgbClr val="658968"/>
                </a:solidFill>
              </a:rPr>
              <a:t>11/11</a:t>
            </a:r>
            <a:endParaRPr lang="en-GB" sz="1100" dirty="0">
              <a:solidFill>
                <a:srgbClr val="6589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414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68728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Overview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Rectangle 3"/>
          <p:cNvSpPr/>
          <p:nvPr/>
        </p:nvSpPr>
        <p:spPr>
          <a:xfrm>
            <a:off x="8653023" y="6553200"/>
            <a:ext cx="45878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100" dirty="0" smtClean="0">
                <a:solidFill>
                  <a:srgbClr val="658968"/>
                </a:solidFill>
              </a:rPr>
              <a:t>2/11</a:t>
            </a:r>
            <a:endParaRPr lang="en-GB" sz="1100" dirty="0">
              <a:solidFill>
                <a:srgbClr val="658968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700808"/>
            <a:ext cx="82296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Doctrinal analysis: elements of research and associated methodologies: applying “economic” laws to a “social” sector…</a:t>
            </a:r>
          </a:p>
          <a:p>
            <a:endParaRPr lang="en-GB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A healthcare structure – framework for </a:t>
            </a:r>
            <a:r>
              <a:rPr lang="en-GB" sz="2000" dirty="0" smtClean="0"/>
              <a:t>analysis…</a:t>
            </a:r>
            <a:endParaRPr lang="en-GB" sz="2000" dirty="0"/>
          </a:p>
          <a:p>
            <a:endParaRPr lang="en-GB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Comparative analysis: the Netherlands and England – overview of differences and similarities…</a:t>
            </a:r>
          </a:p>
          <a:p>
            <a:endParaRPr lang="en-GB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Comparative approaches to competition law, merger control and economic regulation…</a:t>
            </a:r>
          </a:p>
          <a:p>
            <a:endParaRPr lang="en-GB" sz="20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859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 smtClean="0"/>
              <a:t>Doctrinal approach…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Starting-point: Health and Social Care Act 2012 (HSCA 2012) Part 3, Chapter 3 “Competition”…</a:t>
            </a:r>
          </a:p>
          <a:p>
            <a:pPr>
              <a:buFontTx/>
              <a:buChar char="-"/>
            </a:pPr>
            <a:r>
              <a:rPr lang="en-GB" dirty="0" smtClean="0"/>
              <a:t>CA98, EA02, Procurement, Patient Choice and Competition Regulations 2013.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Concepts derived from research sources including statute, case law, regulatory guidance…</a:t>
            </a:r>
          </a:p>
          <a:p>
            <a:pPr>
              <a:buFontTx/>
              <a:buChar char="-"/>
            </a:pPr>
            <a:r>
              <a:rPr lang="en-GB" dirty="0" smtClean="0"/>
              <a:t>“</a:t>
            </a:r>
            <a:r>
              <a:rPr lang="en-GB" dirty="0"/>
              <a:t>undertaking</a:t>
            </a:r>
            <a:r>
              <a:rPr lang="en-GB" dirty="0" smtClean="0"/>
              <a:t>”;</a:t>
            </a:r>
          </a:p>
          <a:p>
            <a:pPr>
              <a:buFontTx/>
              <a:buChar char="-"/>
            </a:pPr>
            <a:r>
              <a:rPr lang="en-GB" dirty="0" smtClean="0"/>
              <a:t>“</a:t>
            </a:r>
            <a:r>
              <a:rPr lang="en-GB" dirty="0"/>
              <a:t>enterprise</a:t>
            </a:r>
            <a:r>
              <a:rPr lang="en-GB" dirty="0" smtClean="0"/>
              <a:t>”; </a:t>
            </a:r>
          </a:p>
          <a:p>
            <a:pPr>
              <a:buFontTx/>
              <a:buChar char="-"/>
            </a:pPr>
            <a:r>
              <a:rPr lang="en-GB" dirty="0" smtClean="0"/>
              <a:t>“patients’ interests”…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Extrinsic considerations: social justice, economic theory, politics…</a:t>
            </a:r>
          </a:p>
          <a:p>
            <a:pPr marL="0" indent="0">
              <a:buNone/>
            </a:pPr>
            <a:endParaRPr lang="en-GB" dirty="0" smtClean="0"/>
          </a:p>
          <a:p>
            <a:pPr>
              <a:buFontTx/>
              <a:buChar char="-"/>
            </a:pPr>
            <a:endParaRPr lang="en-GB" dirty="0" smtClean="0"/>
          </a:p>
        </p:txBody>
      </p:sp>
      <p:sp>
        <p:nvSpPr>
          <p:cNvPr id="5" name="Rectangle 4"/>
          <p:cNvSpPr/>
          <p:nvPr/>
        </p:nvSpPr>
        <p:spPr>
          <a:xfrm>
            <a:off x="8685220" y="6527442"/>
            <a:ext cx="45878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100" dirty="0" smtClean="0">
                <a:solidFill>
                  <a:srgbClr val="658968"/>
                </a:solidFill>
              </a:rPr>
              <a:t>3/11</a:t>
            </a:r>
            <a:endParaRPr lang="en-GB" sz="1100" dirty="0">
              <a:solidFill>
                <a:srgbClr val="6589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59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2800" dirty="0" smtClean="0"/>
              <a:t>Competition and healthcare – </a:t>
            </a:r>
            <a:br>
              <a:rPr lang="en-GB" sz="2800" dirty="0" smtClean="0"/>
            </a:br>
            <a:r>
              <a:rPr lang="en-GB" sz="2800" dirty="0" smtClean="0"/>
              <a:t>Contextualisation, and/or an interdisciplinary approach?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/>
              <a:t>Links between law, economics and politics;</a:t>
            </a:r>
          </a:p>
          <a:p>
            <a:pPr>
              <a:buFontTx/>
              <a:buChar char="-"/>
            </a:pPr>
            <a:r>
              <a:rPr lang="en-GB" dirty="0"/>
              <a:t>Efficiency/equity; state/market; competition law/SGEI;</a:t>
            </a:r>
          </a:p>
          <a:p>
            <a:pPr>
              <a:buFontTx/>
              <a:buChar char="-"/>
            </a:pPr>
            <a:r>
              <a:rPr lang="en-GB" dirty="0"/>
              <a:t>Market definition problematic in healthcare…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Applying general principles, and adapting these where necessary (</a:t>
            </a:r>
            <a:r>
              <a:rPr lang="en-GB" i="1" dirty="0" smtClean="0"/>
              <a:t>Greer</a:t>
            </a:r>
            <a:r>
              <a:rPr lang="en-GB" dirty="0" smtClean="0"/>
              <a:t>)…</a:t>
            </a:r>
          </a:p>
          <a:p>
            <a:pPr marL="0" indent="0">
              <a:buNone/>
            </a:pPr>
            <a:r>
              <a:rPr lang="en-GB" dirty="0" smtClean="0"/>
              <a:t>- Transposition of concepts developed in other sectors – e.g. significant market power (SMP), economic regulation…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/>
              <a:t>Not socio-legal research, nor “law-in-context</a:t>
            </a:r>
            <a:r>
              <a:rPr lang="en-GB" dirty="0" smtClean="0"/>
              <a:t>”? </a:t>
            </a:r>
          </a:p>
          <a:p>
            <a:pPr marL="0" indent="0">
              <a:buNone/>
            </a:pPr>
            <a:r>
              <a:rPr lang="en-GB" dirty="0" smtClean="0"/>
              <a:t>- “</a:t>
            </a:r>
            <a:r>
              <a:rPr lang="en-GB" dirty="0"/>
              <a:t>Internal” / “External” within the confines of a doctrinal approach;</a:t>
            </a:r>
          </a:p>
          <a:p>
            <a:pPr>
              <a:buFontTx/>
              <a:buChar char="-"/>
            </a:pPr>
            <a:r>
              <a:rPr lang="en-GB" dirty="0" smtClean="0"/>
              <a:t>Competition </a:t>
            </a:r>
            <a:r>
              <a:rPr lang="en-GB" dirty="0"/>
              <a:t>lawyer looking at healthcare – health lawyer looking at </a:t>
            </a:r>
            <a:r>
              <a:rPr lang="en-GB" dirty="0" smtClean="0"/>
              <a:t>competition;</a:t>
            </a:r>
            <a:endParaRPr lang="en-GB" dirty="0"/>
          </a:p>
          <a:p>
            <a:pPr>
              <a:buFontTx/>
              <a:buChar char="-"/>
            </a:pPr>
            <a:r>
              <a:rPr lang="en-GB" dirty="0" smtClean="0"/>
              <a:t>Competition </a:t>
            </a:r>
            <a:r>
              <a:rPr lang="en-GB" dirty="0"/>
              <a:t>becoming recognised as a theme within health law in the Netherlands…</a:t>
            </a:r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Rectangle 3"/>
          <p:cNvSpPr/>
          <p:nvPr/>
        </p:nvSpPr>
        <p:spPr>
          <a:xfrm>
            <a:off x="8685220" y="6608196"/>
            <a:ext cx="45878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100" dirty="0" smtClean="0">
                <a:solidFill>
                  <a:srgbClr val="658968"/>
                </a:solidFill>
              </a:rPr>
              <a:t>4/11</a:t>
            </a:r>
            <a:endParaRPr lang="en-GB" sz="1100" dirty="0">
              <a:solidFill>
                <a:srgbClr val="6589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74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3600" dirty="0" smtClean="0"/>
              <a:t>A healthcare structure </a:t>
            </a:r>
            <a:br>
              <a:rPr lang="en-GB" sz="3600" dirty="0" smtClean="0"/>
            </a:br>
            <a:r>
              <a:rPr lang="en-GB" sz="3600" dirty="0" smtClean="0"/>
              <a:t>- framework for analysis…</a:t>
            </a:r>
            <a:endParaRPr lang="en-GB" sz="3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844824"/>
            <a:ext cx="5184576" cy="4560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AutoShape 2" descr="data:image/jpeg;base64,/9j/4AAQSkZJRgABAQAAAQABAAD/2wCEAAkGBwgHBhUIBxQTFRIXFRYaGRgYFyIgFRsdIiEhHyciHx8YJSkgICAmHh8gJDErJzUxLjI4HSA0ODQsQygtLi0BCgoKDg0OGxAQGzQkICQyNzc3NCw2LzQ3KzA0LSwsLDQvNTIsMi8sLDQ1LCwsLDAsMDQsLy0sNywsLCwsLTQ1LP/AABEIAKAAoAMBEQACEQEDEQH/xAAbAAEAAwEBAQEAAAAAAAAAAAAAAwQFBgIBB//EADYQAAEDAwIDBQYFBAMAAAAAAAEAAgMEBRESIQYxQRMiUWFxFCMygaHBB0JSgpGx4fDxM6LC/8QAGgEBAAMBAQEAAAAAAAAAAAAAAAECAwQFBv/EADERAAICAQIDBQcFAAMAAAAAAAABAhEDBCESMUETUWFxoQUigZHB0eEUMrHw8SMkM//aAAwDAQACEQMRAD8A/cUAQBAEAQBAEAQBAEAQBAEAQBAEAQBAEAQBAEAQBAEAQBAEAQBAEAQBAEAQBAEAQBAEAQBAEAQBAEAQBAEAQBAEAQBAEAQBAEAQBAEAQBAEAQBAEAQBAEAQBAEAQBAEAQBAEAQBAEAQBAEAQBAEAQBAEAQBAEAQBAEAQBAEAQBAEAQBAEAQBAEAQBAEAQBAEAQBAEAQBAEAQBAEAQBAEAQBAEAQBAEAQBAEAQBAEAQBAEAQEczHyDEbi3zAGfrshWSb5OjLqrVXv3p6qQHwcGkf9QFa13HLPT5X+3I/jX4MSqr79Z5QKo6mnkSMtPzGCppM4Z5tVp377tGzZeIYLi7sZBok8M7H0P2UONHbptbHL7r2ZtKp2hAEAQBAEAQBAEAQBAEAQBAU7pXNoKbtMZcSGsb+px5BSlZjnzLFG+vTxZPTRviiDZTqd1PifIdAoNIRaW7tkqFggI54Y6iIxTAFp5goVlFSVS5H59erc+1V3ZtJx8THdf8AYP2WqdnzupwPBOvkdrY643C2tmd8XJ3qP8ys2qZ7mlzdrjUnzNBQdAQBAEAQBAEAQBAEAQBAEBytZU+18Xxwn4YzgeuMn7fwrrkeVknx6yMe77Hv8RZGM4Zc14B1PYBn1z/QLp0K/wCZG3tFpYH8DmLpw/HZLBDerc58c2Iy7B/UPscbcua7MeoeXK8c1aOHNpVhwxywdPb1JONquG4SUEtWAAWa37cmuLM7ftco0kXBZFH4epOumpvE5fH0/I4quNv4lu9JBRHWA8tdlvRzmePkCmmxzwQm5bf1jV5cepyY1Dff6o63jCmE1q7bqxwI9Dsf88l5UeZ2+0cfFi4u4g4Hz7BJ4dp/5CSKezP/ADl5/REdBaLfea+prK+NknvixpI3AYADj92f4XVPLPFGMYutv5NIYceac5TV718vzZVpL+bZbBTue0uM80cT5X90MYfic7mcbDxO3qrywcc7rom672ZQ1PZwpvq0m+5PqWYuI6+WCIQRxvfJO5jSC4RvYG51jO4GcePXxCo9PBN22kl8n3Gi1U2lSTbdeDVcyZvEFTTNmgrmMdNG+NjRGSGvLxsO9kjkc+W6r2EZU4vZ3z6UX/UyjxKS3Vcut8j5JerjRyzMrxD7unMvc1YDiSA0knfkfBSsMJJON7ug884OSnWyvYrXWpvVVaImyiKN08sbQ0F2oAjO5GPA5A6bK+OOKM3Vul4GeWeaWOKdJya7y3UXW6iskpIGwZihY973FwYCdRwAN9wPks44sfCpO92aSzZeJxSWyt+v2PNHfLjJJTS1McbYp87aj2jcNLtRPLG3LzG6mWCCUknvH7kQ1GRuDkklL02shoeKn3CujbSdk5j340AkzBm/fdjZo25HxG6tPSqEXxXa+XkVx6ztJJRpp9Otd7PsfEFzkpW1/Zxdi6cRjd2tzXP0Bw6DY+efJQ8GNNwt3V+lhanI4qdKrrzV0mT2h1wqOI6maRzDG1zY8d7IwNW2TjJ1DV6KuXgWKKXPn9PpsXxPJLNNvktvr9dzolynYEB+fVc7qLiR1Q78suT6f6Wi3R87kn2epcn0Zc/EplTWW+GCiZI8FznEsaXAYbgZ0g89X0XZ7PcYybk6O72mpThFRTflv0/JVuAu/FhZQxQPp6dpGXP57bciByHIfVXh2WnuTlxS8DPJ22qqCjwxXeT1tA6TjiCIxvMEUbWglhMezTsTjHVVhkS08ne7ZfJjb1UVXupd2x9rKJx/ECJ0cTmxMA7zYzozgncgY6pGf/Wdvd+JM8b/AFcajsvDbqdFxRI2OxyauoA+q8+PM6ddJLBKz3w9ROobW2OTZx7x9SjdstpMXZ4knzM+ksFyp6c0oq8Ruc9x0RBsmXEk94uODk88Lplnxt8XBv4vb+CkdPkS4ePbwW+/jb/gsVFgawQm1PELoQ5rcs1tLXYyCCQSdgc5VY574uNXfwLy01cPZuuH4lKppLnUX6JjJQHwwPJlMOWEvcBgDUMbN8StIzxrG9tm+V93wMpQyyyxqW6XOu/4+HeWJOHD7KOxlInEwmMrm5y/GnduRtpOAM7Ki1G+62qq8C70vu7S967vx5fweH8MvminFRMXOqBEHnR0bnIAzsDn5ealalJxqP7bIekbUrlvKr+BoXe2y10kMtPII3RSaxlmoHYtxjI6HmssWRQTTV2jbNic3Fp1T+lEctmL4alokw6o/Np+AaQ3HPfqenNWWanHb9vruVeBtT3/AHem1Ej7RG+rhlJ7sMb2BuOeoNGc+Qb9VCyvhku92S8KcovuTXzr7Fe1Wmvt8IpRUB0TWlrR2WHjwy7Vvj0GVbJlhN8XDv5/griwzxrh4tvLfw3s9R2JkdvpqJr+7A5jjt8ekHz27xz15KHnuUpVz9AtPUIQv9vr/eZNarbLb6iZzpNbJJC8N04c0nnl2e8OWNhjCrkyKaW26L4sTg5b2m7NJZGwQHHcY250dR7dGO67Ad5H+/2V4s8b2jgal2i5PmWOFb23QKCrOCPgJ6+R8/BJI00OrVdnP4fY6lUPVCAICjVUhratvbD3bDqx+p3T5D6k+W82YTx9pNcXJer/AB/eRZq6mGjpnVNSQ1jQSSegUxi5OkaykopyfJGfTX2GefsHRzMcWF7A9uC9o56d+e42ODutJYGldp/QyjqFJ1TXVX1/viU+FKma5sdc6gy98nQDtFoJ20gcyANyepK01MVCoKtvnZlpZSyJ5JXv8q6EcHEVHT3qpZcZ2MDXMYxjncsNySPUux+1S9PJ44uMbIjqoRyTU5VVfx+fQ+2m94oe2n1yvmlmMTGjLiwE4xyAAbjc+KZMPvUtkkr8xi1Hu29226XgXhxBROpWTM1l0hc1sYb7wubs4Y8jzPILP9PO2u7qa/qYOKa69OviUq28vraJgo9cT3VLIjqxqGDl3IkfCCrwwqMnxbqr+xlPO5xXDabkl9/SyCTiGpdT1kxY9rI2uEZLQMEDqc89RG3krLTxuCvnzKvUyrI62XL5GjZLuyfRRSiUSdk1wc9uBIBgEjrzPXHNZZcVXJVV9OhthzKVQd3XXqbKwOkIAgCAIDzIxkjCyQAgjBB5IQ0mqZzFx4Ra9xfQOAH6XcvkVdSPLzezU3eN/BnqibxHQDsy1sjfN335/wAqNmTjWrxbVaNinqLjJ/ywsb6y5/o1RsdkJ5nzgl8fwXhnG6g6D6gMviOhmr7Z2VMAXB8bw1xwHaXB2knpnGFtgmoTtmGoxucKXh6OzPqKW53GqNe+PszHDK2JhcC4veBkkjYAYGFrGWOEeFO7avyRjKGTJLjaqk682bNopPYbXFSnmxjWn1A3+q58suObl3nTihwQUe5FG1UlZSWaQOHvnumeBn8ziSBny2C1yTjLIu5UjLFCccb73b+Zjmw1NIYHdm+RraYRObHLocHZyeRAc05+i37eMuLerd7qzn/TSjw7XSrZ1/pcbQ1tBcmVFDAzT7OIwwOAbE7Vk5PUeY32WfHGcGpS635mixzhNSjHpXkebZZq6KSmFVg6H1Ekhz+dx2I9dTlOTNB8VdaS8v7RGLBNcHF0tvzf+sjba7hNaH0E0eC6q1POoaXMMmo4/btgqe1gpqafT1qiOxm8bg1zl81dv0NdtJO7iQ1sgGhsIY3zJdk+nILDjXZcK52dHA+24nyqjUWJuEAQBAEAQBAEAQBAEAQBAEAQBAEAQBAEAQBAEAQBAEAQBAEAQBAEAQBAEAQBAEAQBAEAQBAEAQBAEAQBAEAQBAEAQBAEAQBAEAQBAEAQBAEAQBAEAQBAEAQBAEAQBAEAQBAEAQBAEAQBAEAQBAEAQBAEAQBAEAQBAEAQBAEAQBAEAQBAEAQBAEAQBAEAQBAEAQBAEAQBAEAQBAEAQBAEAQBAEAQBAEAQBAEAQBAEAQBAEAQH/9k=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28575" y="-9144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8660042" y="6580120"/>
            <a:ext cx="45878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100" dirty="0" smtClean="0">
                <a:solidFill>
                  <a:srgbClr val="658968"/>
                </a:solidFill>
              </a:rPr>
              <a:t>5/11</a:t>
            </a:r>
            <a:endParaRPr lang="en-GB" sz="1100" dirty="0">
              <a:solidFill>
                <a:srgbClr val="6589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88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800" dirty="0" smtClean="0"/>
              <a:t>Comparing the </a:t>
            </a:r>
            <a:r>
              <a:rPr lang="en-GB" sz="2800" dirty="0"/>
              <a:t>Netherlands and England… </a:t>
            </a:r>
            <a:br>
              <a:rPr lang="en-GB" sz="2800" dirty="0"/>
            </a:br>
            <a:r>
              <a:rPr lang="en-GB" sz="2800" dirty="0"/>
              <a:t>an overview of </a:t>
            </a:r>
            <a:r>
              <a:rPr lang="en-GB" sz="2800" dirty="0" smtClean="0"/>
              <a:t>differences and similarities</a:t>
            </a:r>
            <a:endParaRPr lang="en-GB" sz="2800" dirty="0"/>
          </a:p>
        </p:txBody>
      </p:sp>
      <p:sp>
        <p:nvSpPr>
          <p:cNvPr id="5" name="Rectangle 4"/>
          <p:cNvSpPr/>
          <p:nvPr/>
        </p:nvSpPr>
        <p:spPr>
          <a:xfrm>
            <a:off x="323528" y="1844824"/>
            <a:ext cx="2304256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Differences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323528" y="4149080"/>
            <a:ext cx="2304256" cy="230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Similarities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2843808" y="1844824"/>
            <a:ext cx="6120680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 smtClean="0"/>
              <a:t>Civil / common law systems;</a:t>
            </a:r>
          </a:p>
          <a:p>
            <a:pPr algn="ctr"/>
            <a:endParaRPr lang="en-GB" dirty="0" smtClean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 smtClean="0"/>
              <a:t>Bismarck social insurance system / </a:t>
            </a:r>
            <a:r>
              <a:rPr lang="en-GB" dirty="0" err="1" smtClean="0"/>
              <a:t>Beveridge</a:t>
            </a:r>
            <a:r>
              <a:rPr lang="en-GB" dirty="0" smtClean="0"/>
              <a:t> taxation-funded NHS;</a:t>
            </a:r>
          </a:p>
          <a:p>
            <a:pPr algn="ctr"/>
            <a:endParaRPr lang="en-GB" dirty="0" smtClean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 smtClean="0"/>
              <a:t>Different models of competition (</a:t>
            </a:r>
            <a:r>
              <a:rPr lang="en-GB" dirty="0" err="1" smtClean="0"/>
              <a:t>Enthoven</a:t>
            </a:r>
            <a:r>
              <a:rPr lang="en-GB" dirty="0" smtClean="0"/>
              <a:t>)…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2843808" y="4149080"/>
            <a:ext cx="6120680" cy="230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 smtClean="0"/>
              <a:t>Incorporating “healthcare values”: affordability, accessibility and quality, patient interests etc…</a:t>
            </a:r>
          </a:p>
          <a:p>
            <a:pPr algn="ctr"/>
            <a:endParaRPr lang="en-GB" dirty="0" smtClean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 smtClean="0"/>
              <a:t>Application of EU competition law…</a:t>
            </a:r>
          </a:p>
          <a:p>
            <a:pPr algn="ctr"/>
            <a:endParaRPr lang="en-GB" dirty="0" smtClean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 smtClean="0"/>
              <a:t>Influence of liberalising other sectors (utilities)…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8588969" y="6489249"/>
            <a:ext cx="45878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100" dirty="0" smtClean="0">
                <a:solidFill>
                  <a:srgbClr val="658968"/>
                </a:solidFill>
              </a:rPr>
              <a:t>6/11</a:t>
            </a:r>
            <a:endParaRPr lang="en-GB" sz="1100" dirty="0">
              <a:solidFill>
                <a:srgbClr val="6589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23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800" dirty="0" smtClean="0"/>
              <a:t>Competition law – a comparative approach… harmonisation?…</a:t>
            </a:r>
            <a:endParaRPr lang="en-GB" sz="2800" dirty="0"/>
          </a:p>
        </p:txBody>
      </p:sp>
      <p:sp>
        <p:nvSpPr>
          <p:cNvPr id="4" name="Rectangle 3"/>
          <p:cNvSpPr/>
          <p:nvPr/>
        </p:nvSpPr>
        <p:spPr>
          <a:xfrm>
            <a:off x="323528" y="1916832"/>
            <a:ext cx="1872208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EU Level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2555776" y="1916832"/>
            <a:ext cx="1872208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State aid rules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4644008" y="1910172"/>
            <a:ext cx="1944216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Abuse of dominance provisions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6804248" y="1916832"/>
            <a:ext cx="1882552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Anticompetitive agreements provisions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457200" y="3645024"/>
            <a:ext cx="800323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Van de </a:t>
            </a:r>
            <a:r>
              <a:rPr lang="en-GB" dirty="0" err="1" smtClean="0"/>
              <a:t>Gronden</a:t>
            </a:r>
            <a:r>
              <a:rPr lang="en-GB" dirty="0" smtClean="0"/>
              <a:t> – “Euro-national” competition rules in healthcare…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323528" y="4869160"/>
            <a:ext cx="1872208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National Level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2411760" y="5007543"/>
            <a:ext cx="2160240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Services of General Economic Interest (SGEI) exception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4716016" y="5007543"/>
            <a:ext cx="2160240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Significant Market Power (SMP)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7020272" y="5007543"/>
            <a:ext cx="2016224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Patient interests as justification for anticompetitive behaviour...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8674148" y="6596390"/>
            <a:ext cx="45878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100" dirty="0" smtClean="0">
                <a:solidFill>
                  <a:srgbClr val="658968"/>
                </a:solidFill>
              </a:rPr>
              <a:t>7/11</a:t>
            </a:r>
            <a:endParaRPr lang="en-GB" sz="1100" dirty="0">
              <a:solidFill>
                <a:srgbClr val="6589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757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400" dirty="0"/>
              <a:t>Economic regulation – a comparative approach…</a:t>
            </a:r>
            <a:br>
              <a:rPr lang="en-GB" sz="2400" dirty="0"/>
            </a:br>
            <a:r>
              <a:rPr lang="en-GB" sz="2400" dirty="0"/>
              <a:t>Functional equivalence?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79512" y="1568222"/>
            <a:ext cx="4392488" cy="1410109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 smtClean="0">
              <a:solidFill>
                <a:srgbClr val="FF0000"/>
              </a:solidFill>
            </a:endParaRPr>
          </a:p>
          <a:p>
            <a:pPr algn="ctr"/>
            <a:endParaRPr lang="en-GB" sz="2400" dirty="0">
              <a:solidFill>
                <a:srgbClr val="FF0000"/>
              </a:solidFill>
            </a:endParaRPr>
          </a:p>
          <a:p>
            <a:pPr algn="ctr"/>
            <a:r>
              <a:rPr lang="en-GB" sz="2400" dirty="0" smtClean="0">
                <a:solidFill>
                  <a:srgbClr val="FF0000"/>
                </a:solidFill>
              </a:rPr>
              <a:t>Competition Authority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02167" y="3564929"/>
            <a:ext cx="4657865" cy="1555387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 smtClean="0">
              <a:solidFill>
                <a:srgbClr val="FF0000"/>
              </a:solidFill>
            </a:endParaRPr>
          </a:p>
          <a:p>
            <a:pPr algn="ctr"/>
            <a:endParaRPr lang="en-GB" sz="2400" dirty="0">
              <a:solidFill>
                <a:srgbClr val="FF0000"/>
              </a:solidFill>
            </a:endParaRPr>
          </a:p>
          <a:p>
            <a:pPr algn="ctr"/>
            <a:endParaRPr lang="en-GB" sz="2400" dirty="0" smtClean="0">
              <a:solidFill>
                <a:srgbClr val="FF0000"/>
              </a:solidFill>
            </a:endParaRPr>
          </a:p>
          <a:p>
            <a:pPr algn="ctr"/>
            <a:r>
              <a:rPr lang="en-GB" sz="2400" dirty="0" smtClean="0">
                <a:solidFill>
                  <a:srgbClr val="FF0000"/>
                </a:solidFill>
              </a:rPr>
              <a:t>Healthcare Regulator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02167" y="5390782"/>
            <a:ext cx="4657865" cy="1350586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 smtClean="0">
              <a:solidFill>
                <a:srgbClr val="FF0000"/>
              </a:solidFill>
            </a:endParaRPr>
          </a:p>
          <a:p>
            <a:pPr algn="ctr"/>
            <a:endParaRPr lang="en-GB" sz="2400" dirty="0">
              <a:solidFill>
                <a:srgbClr val="FF0000"/>
              </a:solidFill>
            </a:endParaRPr>
          </a:p>
          <a:p>
            <a:pPr algn="ctr"/>
            <a:r>
              <a:rPr lang="en-GB" sz="2400" dirty="0" smtClean="0">
                <a:solidFill>
                  <a:srgbClr val="FF0000"/>
                </a:solidFill>
              </a:rPr>
              <a:t>Quality Regulator</a:t>
            </a:r>
          </a:p>
        </p:txBody>
      </p:sp>
      <p:pic>
        <p:nvPicPr>
          <p:cNvPr id="15" name="Picture 1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667" y="3839551"/>
            <a:ext cx="1937523" cy="76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445224"/>
            <a:ext cx="2195736" cy="792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4846" y="5445224"/>
            <a:ext cx="1767537" cy="792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Up-Down Arrow 2"/>
          <p:cNvSpPr/>
          <p:nvPr/>
        </p:nvSpPr>
        <p:spPr>
          <a:xfrm>
            <a:off x="2223274" y="3013873"/>
            <a:ext cx="403549" cy="512770"/>
          </a:xfrm>
          <a:prstGeom prst="up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Up-Down Arrow 9"/>
          <p:cNvSpPr/>
          <p:nvPr/>
        </p:nvSpPr>
        <p:spPr>
          <a:xfrm>
            <a:off x="2438948" y="5120317"/>
            <a:ext cx="66991" cy="270465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2" descr="http://t2.gstatic.com/images?q=tbn:ANd9GcQ77ppKTi1PCiD1YTBpE8qySn4IUhhoDdqJBVgHzZel-Np4pWWL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384" y="1753601"/>
            <a:ext cx="1392023" cy="713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https://encrypted-tbn0.gstatic.com/images?q=tbn:ANd9GcQgL58C_hDlwlciwgfSwygWgHNnJ_xTHTWqYmalM2cUVnbSGqes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1099" y="1753601"/>
            <a:ext cx="1911474" cy="713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3214" y="3858940"/>
            <a:ext cx="2395537" cy="745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8649159" y="6541847"/>
            <a:ext cx="45878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100" dirty="0" smtClean="0">
                <a:solidFill>
                  <a:srgbClr val="658968"/>
                </a:solidFill>
              </a:rPr>
              <a:t>8/11</a:t>
            </a:r>
            <a:endParaRPr lang="en-GB" sz="1100" dirty="0">
              <a:solidFill>
                <a:srgbClr val="658968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00846" y="2748291"/>
            <a:ext cx="4018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5099482" y="2853052"/>
            <a:ext cx="40248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/>
              <a:t>Institutions which fulfil similar functions in the two countries…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185739" y="4835949"/>
            <a:ext cx="3852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Concurrent powers vs </a:t>
            </a:r>
            <a:r>
              <a:rPr lang="en-GB" i="1" dirty="0" err="1"/>
              <a:t>samenloop</a:t>
            </a:r>
            <a:r>
              <a:rPr lang="en-GB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652875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800" dirty="0" smtClean="0"/>
              <a:t>Merger control – a comparative approach…</a:t>
            </a:r>
            <a:br>
              <a:rPr lang="en-GB" sz="2800" dirty="0" smtClean="0"/>
            </a:br>
            <a:r>
              <a:rPr lang="en-GB" sz="2800" dirty="0" smtClean="0"/>
              <a:t>Similar means to achieve similar outcomes?</a:t>
            </a:r>
            <a:endParaRPr lang="en-GB" sz="2800" dirty="0"/>
          </a:p>
        </p:txBody>
      </p:sp>
      <p:sp>
        <p:nvSpPr>
          <p:cNvPr id="4" name="Rectangle 3"/>
          <p:cNvSpPr/>
          <p:nvPr/>
        </p:nvSpPr>
        <p:spPr>
          <a:xfrm>
            <a:off x="8676286" y="6577793"/>
            <a:ext cx="45878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100" dirty="0" smtClean="0">
                <a:solidFill>
                  <a:srgbClr val="658968"/>
                </a:solidFill>
              </a:rPr>
              <a:t>9/11</a:t>
            </a:r>
            <a:endParaRPr lang="en-GB" sz="1100" dirty="0">
              <a:solidFill>
                <a:srgbClr val="658968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39552" y="1524000"/>
            <a:ext cx="8136734" cy="190500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u="sng" dirty="0"/>
              <a:t>Problems with applying general merger control to hospital </a:t>
            </a:r>
            <a:r>
              <a:rPr lang="en-GB" u="sng" dirty="0" smtClean="0"/>
              <a:t>mergers</a:t>
            </a:r>
            <a:endParaRPr lang="en-GB" u="sng" dirty="0"/>
          </a:p>
          <a:p>
            <a:pPr marL="285750" indent="-285750">
              <a:buFontTx/>
              <a:buChar char="-"/>
            </a:pPr>
            <a:r>
              <a:rPr lang="en-GB" sz="1600" dirty="0"/>
              <a:t>Only competition authority has competence to approve mergers</a:t>
            </a:r>
            <a:r>
              <a:rPr lang="en-GB" sz="1600" dirty="0" smtClean="0"/>
              <a:t>;</a:t>
            </a:r>
          </a:p>
          <a:p>
            <a:endParaRPr lang="en-GB" sz="1600" dirty="0"/>
          </a:p>
          <a:p>
            <a:pPr marL="285750" indent="-285750">
              <a:buFontTx/>
              <a:buChar char="-"/>
            </a:pPr>
            <a:r>
              <a:rPr lang="en-GB" sz="1600" dirty="0"/>
              <a:t>Little, if any, scope to incorporate public (patient) interests</a:t>
            </a:r>
            <a:r>
              <a:rPr lang="en-GB" sz="1600" dirty="0" smtClean="0"/>
              <a:t>;</a:t>
            </a:r>
          </a:p>
          <a:p>
            <a:endParaRPr lang="en-GB" sz="1600" dirty="0"/>
          </a:p>
          <a:p>
            <a:pPr marL="285750" indent="-285750">
              <a:buFontTx/>
              <a:buChar char="-"/>
            </a:pPr>
            <a:r>
              <a:rPr lang="en-GB" sz="1600" dirty="0"/>
              <a:t>Many hospital mergers would not be examined due to the high turnover thresholds attached to general merger control…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11560" y="3565420"/>
            <a:ext cx="8136904" cy="1591772"/>
          </a:xfrm>
          <a:prstGeom prst="roundRect">
            <a:avLst/>
          </a:prstGeom>
          <a:solidFill>
            <a:srgbClr val="86B08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u="sng" dirty="0"/>
              <a:t>Solutions:</a:t>
            </a:r>
          </a:p>
          <a:p>
            <a:pPr marL="285750" indent="-285750">
              <a:buFontTx/>
              <a:buChar char="-"/>
            </a:pPr>
            <a:r>
              <a:rPr lang="en-GB" sz="1600" dirty="0"/>
              <a:t>The Netherlands: lower turnover thresholds, additional assessment criteria, “healthcare-specific” merger test</a:t>
            </a:r>
            <a:r>
              <a:rPr lang="en-GB" sz="1600" dirty="0" smtClean="0"/>
              <a:t>…</a:t>
            </a:r>
          </a:p>
          <a:p>
            <a:endParaRPr lang="en-GB" sz="1600" dirty="0"/>
          </a:p>
          <a:p>
            <a:pPr marL="285750" indent="-285750">
              <a:buFontTx/>
              <a:buChar char="-"/>
            </a:pPr>
            <a:r>
              <a:rPr lang="en-GB" sz="1600" dirty="0"/>
              <a:t>England: NHS-specific test with lower turnover thresholds, post-HSCA 2012 role for regulator in identifying “relevant customer benefits”… 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39552" y="5301208"/>
            <a:ext cx="8366124" cy="12765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u="sng" dirty="0"/>
              <a:t>Similarities in approach</a:t>
            </a:r>
            <a:r>
              <a:rPr lang="en-GB" u="sng" dirty="0" smtClean="0"/>
              <a:t>:</a:t>
            </a:r>
            <a:endParaRPr lang="en-GB" u="sng" dirty="0"/>
          </a:p>
          <a:p>
            <a:pPr marL="285750" indent="-285750">
              <a:buFontTx/>
              <a:buChar char="-"/>
            </a:pPr>
            <a:r>
              <a:rPr lang="en-GB" sz="1600" dirty="0"/>
              <a:t>Consolidation of regulator input into merger assessment process in both countries…</a:t>
            </a:r>
          </a:p>
        </p:txBody>
      </p:sp>
    </p:spTree>
    <p:extLst>
      <p:ext uri="{BB962C8B-B14F-4D97-AF65-F5344CB8AC3E}">
        <p14:creationId xmlns:p14="http://schemas.microsoft.com/office/powerpoint/2010/main" val="1001336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997</TotalTime>
  <Words>645</Words>
  <Application>Microsoft Office PowerPoint</Application>
  <PresentationFormat>On-screen Show (4:3)</PresentationFormat>
  <Paragraphs>124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Clarity</vt:lpstr>
      <vt:lpstr>     Competition law, merger control and economic regulation in the Dutch and English healthcare sectors  – a comparative doctrinal approach </vt:lpstr>
      <vt:lpstr>Overview </vt:lpstr>
      <vt:lpstr>Doctrinal approach…</vt:lpstr>
      <vt:lpstr>Competition and healthcare –  Contextualisation, and/or an interdisciplinary approach?</vt:lpstr>
      <vt:lpstr>A healthcare structure  - framework for analysis…</vt:lpstr>
      <vt:lpstr>Comparing the Netherlands and England…  an overview of differences and similarities</vt:lpstr>
      <vt:lpstr>Competition law – a comparative approach… harmonisation?…</vt:lpstr>
      <vt:lpstr>Economic regulation – a comparative approach… Functional equivalence?</vt:lpstr>
      <vt:lpstr>Merger control – a comparative approach… Similar means to achieve similar outcomes?</vt:lpstr>
      <vt:lpstr>Summary…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can Monitor learn from the Dutch experience of healthcare regulation?</dc:title>
  <dc:creator>cad11gfu</dc:creator>
  <cp:lastModifiedBy>Claire and James</cp:lastModifiedBy>
  <cp:revision>311</cp:revision>
  <cp:lastPrinted>2014-09-04T13:14:54Z</cp:lastPrinted>
  <dcterms:created xsi:type="dcterms:W3CDTF">2013-03-07T16:34:15Z</dcterms:created>
  <dcterms:modified xsi:type="dcterms:W3CDTF">2014-10-22T09:13:58Z</dcterms:modified>
</cp:coreProperties>
</file>