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9" r:id="rId3"/>
    <p:sldId id="279" r:id="rId4"/>
    <p:sldId id="293" r:id="rId5"/>
    <p:sldId id="277" r:id="rId6"/>
    <p:sldId id="276" r:id="rId7"/>
    <p:sldId id="280" r:id="rId8"/>
    <p:sldId id="282" r:id="rId9"/>
    <p:sldId id="283" r:id="rId10"/>
    <p:sldId id="287" r:id="rId11"/>
    <p:sldId id="284" r:id="rId12"/>
    <p:sldId id="285" r:id="rId13"/>
    <p:sldId id="286" r:id="rId14"/>
    <p:sldId id="288" r:id="rId15"/>
    <p:sldId id="289" r:id="rId16"/>
    <p:sldId id="290" r:id="rId17"/>
    <p:sldId id="291" r:id="rId18"/>
    <p:sldId id="292" r:id="rId19"/>
    <p:sldId id="295" r:id="rId20"/>
    <p:sldId id="296" r:id="rId21"/>
    <p:sldId id="26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B5121B"/>
    <a:srgbClr val="D52B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87612" autoAdjust="0"/>
  </p:normalViewPr>
  <p:slideViewPr>
    <p:cSldViewPr>
      <p:cViewPr>
        <p:scale>
          <a:sx n="87" d="100"/>
          <a:sy n="87" d="100"/>
        </p:scale>
        <p:origin x="-146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2CDB6F-9360-4AC5-A1A4-B746F8B27D7E}" type="datetimeFigureOut">
              <a:rPr lang="en-GB" smtClean="0"/>
              <a:pPr/>
              <a:t>05/11/2014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C8AF62-0413-459D-A055-9BD345497D1F}" type="slidenum">
              <a:rPr lang="en-GB" smtClean="0"/>
              <a:pPr/>
              <a:t>‹#›</a:t>
            </a:fld>
            <a:endParaRPr lang="en-GB"/>
          </a:p>
        </p:txBody>
      </p:sp>
    </p:spTree>
    <p:extLst>
      <p:ext uri="{BB962C8B-B14F-4D97-AF65-F5344CB8AC3E}">
        <p14:creationId xmlns:p14="http://schemas.microsoft.com/office/powerpoint/2010/main" val="3773165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sz="1200" kern="1200" dirty="0" smtClean="0">
              <a:solidFill>
                <a:srgbClr val="731F43"/>
              </a:solidFill>
              <a:latin typeface="Lucida Grande" pitchFamily="80" charset="0"/>
              <a:ea typeface="ＭＳ Ｐゴシック" charset="-128"/>
              <a:cs typeface="+mn-cs"/>
            </a:endParaRPr>
          </a:p>
        </p:txBody>
      </p:sp>
      <p:sp>
        <p:nvSpPr>
          <p:cNvPr id="4" name="Slide Number Placeholder 3"/>
          <p:cNvSpPr>
            <a:spLocks noGrp="1"/>
          </p:cNvSpPr>
          <p:nvPr>
            <p:ph type="sldNum" sz="quarter" idx="10"/>
          </p:nvPr>
        </p:nvSpPr>
        <p:spPr/>
        <p:txBody>
          <a:bodyPr/>
          <a:lstStyle/>
          <a:p>
            <a:fld id="{0EC8AF62-0413-459D-A055-9BD345497D1F}" type="slidenum">
              <a:rPr lang="en-GB" smtClean="0"/>
              <a:pPr/>
              <a:t>1</a:t>
            </a:fld>
            <a:endParaRPr lang="en-GB"/>
          </a:p>
        </p:txBody>
      </p:sp>
    </p:spTree>
    <p:extLst>
      <p:ext uri="{BB962C8B-B14F-4D97-AF65-F5344CB8AC3E}">
        <p14:creationId xmlns:p14="http://schemas.microsoft.com/office/powerpoint/2010/main" val="3846279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Expanding by semantically similar words</a:t>
            </a:r>
            <a:r>
              <a:rPr lang="en-GB" baseline="0" dirty="0" smtClean="0"/>
              <a:t> ex</a:t>
            </a:r>
            <a:r>
              <a:rPr lang="en-GB" dirty="0" smtClean="0"/>
              <a:t>plains 112 of 176 hits = 64%</a:t>
            </a:r>
            <a:endParaRPr lang="en-GB" dirty="0"/>
          </a:p>
        </p:txBody>
      </p:sp>
      <p:sp>
        <p:nvSpPr>
          <p:cNvPr id="4" name="Slide Number Placeholder 3"/>
          <p:cNvSpPr>
            <a:spLocks noGrp="1"/>
          </p:cNvSpPr>
          <p:nvPr>
            <p:ph type="sldNum" sz="quarter" idx="10"/>
          </p:nvPr>
        </p:nvSpPr>
        <p:spPr/>
        <p:txBody>
          <a:bodyPr/>
          <a:lstStyle/>
          <a:p>
            <a:fld id="{0EC8AF62-0413-459D-A055-9BD345497D1F}" type="slidenum">
              <a:rPr lang="en-GB" smtClean="0"/>
              <a:pPr/>
              <a:t>17</a:t>
            </a:fld>
            <a:endParaRPr lang="en-GB"/>
          </a:p>
        </p:txBody>
      </p:sp>
    </p:spTree>
    <p:extLst>
      <p:ext uri="{BB962C8B-B14F-4D97-AF65-F5344CB8AC3E}">
        <p14:creationId xmlns:p14="http://schemas.microsoft.com/office/powerpoint/2010/main" val="2918099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this presentation my aim was to introduce some corpus linguistic methodological approaches to the analysis of ICTY judgements. I have briefly outlined some of the results of this approach in the form of discourses surrounding reconciliation in these legal texts. I have tried to point out some salient aspects of the ICTY’s reconciliatory discourses. Through this approach I was able to find linguistic patterns more easily than what would be feasible using merely in-depth legal analysis of the judgements. Yet, I was also able to examine closely the wider context of parts of the erupting patterns and could link the discourses to relevant parts of the Tribunal’s interpretation of the law. However, the black letter law analysis has certainly not been the focal point of this paper. So why then is this approach relevant to legal research? Does it even contribute to the field? My reason for proposing this approach as a useful contribution to legal research in general and transitional justice in particular, is based on</a:t>
            </a:r>
            <a:r>
              <a:rPr lang="en-GB" sz="1200" kern="1200" baseline="0" dirty="0" smtClean="0">
                <a:solidFill>
                  <a:schemeClr val="tx1"/>
                </a:solidFill>
                <a:effectLst/>
                <a:latin typeface="+mn-lt"/>
                <a:ea typeface="+mn-ea"/>
                <a:cs typeface="+mn-cs"/>
              </a:rPr>
              <a:t> the</a:t>
            </a:r>
            <a:r>
              <a:rPr lang="en-GB" sz="1200" kern="1200" dirty="0" smtClean="0">
                <a:solidFill>
                  <a:schemeClr val="tx1"/>
                </a:solidFill>
                <a:effectLst/>
                <a:latin typeface="+mn-lt"/>
                <a:ea typeface="+mn-ea"/>
                <a:cs typeface="+mn-cs"/>
              </a:rPr>
              <a:t> theory of language in law.</a:t>
            </a:r>
            <a:r>
              <a:rPr lang="en-GB" sz="1200" kern="1200" baseline="0" dirty="0" smtClean="0">
                <a:solidFill>
                  <a:schemeClr val="tx1"/>
                </a:solidFill>
                <a:effectLst/>
                <a:latin typeface="+mn-lt"/>
                <a:ea typeface="+mn-ea"/>
                <a:cs typeface="+mn-cs"/>
              </a:rPr>
              <a:t> I believe it highlights some aspects of how discourses can be constructed in a way that contribute to the legitimacy of legal institutions.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EC8AF62-0413-459D-A055-9BD345497D1F}" type="slidenum">
              <a:rPr lang="en-GB" smtClean="0"/>
              <a:pPr/>
              <a:t>19</a:t>
            </a:fld>
            <a:endParaRPr lang="en-GB"/>
          </a:p>
        </p:txBody>
      </p:sp>
    </p:spTree>
    <p:extLst>
      <p:ext uri="{BB962C8B-B14F-4D97-AF65-F5344CB8AC3E}">
        <p14:creationId xmlns:p14="http://schemas.microsoft.com/office/powerpoint/2010/main" val="3240492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a:buFont typeface="Arial" panose="020B0604020202020204" pitchFamily="34" charset="0"/>
              <a:buNone/>
            </a:pPr>
            <a:r>
              <a:rPr lang="en-GB" b="1" dirty="0" smtClean="0"/>
              <a:t>Transitional justice: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Characteristic of justice processes in post-conflict and post-dictatorial states is a heightened degree of politicisation of the law associated with particular rule of law challenges and compromises.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Invites the application of interdisciplinary approaches to the study of transitional justice processes. </a:t>
            </a:r>
          </a:p>
          <a:p>
            <a:endParaRPr lang="en-GB" dirty="0" smtClean="0"/>
          </a:p>
          <a:p>
            <a:endParaRPr lang="en-GB" dirty="0" smtClean="0"/>
          </a:p>
          <a:p>
            <a:r>
              <a:rPr lang="en-GB" b="1" dirty="0" smtClean="0"/>
              <a:t>Peace/truth</a:t>
            </a:r>
            <a:r>
              <a:rPr lang="en-GB" b="1" baseline="0" dirty="0" smtClean="0"/>
              <a:t> versus justice:</a:t>
            </a:r>
          </a:p>
          <a:p>
            <a:r>
              <a:rPr lang="en-GB" sz="1200" kern="1200" dirty="0" smtClean="0">
                <a:solidFill>
                  <a:schemeClr val="tx1"/>
                </a:solidFill>
                <a:effectLst/>
                <a:latin typeface="+mn-lt"/>
                <a:ea typeface="+mn-ea"/>
                <a:cs typeface="+mn-cs"/>
              </a:rPr>
              <a:t>In the literature however, criminal justice responses to past atrocities and reconciliation are often framed in dichotomous terms. There are important limitations linked to establishing individual criminal liability in response to human rights abuses committed in a collective or structural manner. In the wake of widespread human rights abuses, the criminal trial’s focus on one individual case at a time combined with strict evidentiary and procedural rules may fall short of adequately capturing complex patterns of violence and suffering. This in turn could contribute to arbitrary scapegoating and victimisation that perpetuate societal divides instead of promoting reconciliation and lasting peace. Reconciliatory processes are therefore more frequently associated with restorative approaches than criminal justice, and traditional criminal justice responses such as prosecutions, trials and punishment have even been argued to be incompatible with aims of reconciliation. </a:t>
            </a:r>
            <a:endParaRPr lang="en-GB" baseline="0" dirty="0" smtClean="0"/>
          </a:p>
          <a:p>
            <a:r>
              <a:rPr lang="en-GB" sz="1200" kern="1200" dirty="0" smtClean="0">
                <a:solidFill>
                  <a:schemeClr val="tx1"/>
                </a:solidFill>
                <a:effectLst/>
                <a:latin typeface="+mn-lt"/>
                <a:ea typeface="+mn-ea"/>
                <a:cs typeface="+mn-cs"/>
              </a:rPr>
              <a:t>The question that this paper poses is what role reconciliation may nevertheless play in criminal justice responses to past abuses during times of transition. </a:t>
            </a:r>
          </a:p>
          <a:p>
            <a:endParaRPr lang="en-GB" dirty="0" smtClean="0"/>
          </a:p>
          <a:p>
            <a:r>
              <a:rPr lang="en-GB" b="1" dirty="0" smtClean="0"/>
              <a:t>Reconciliation:</a:t>
            </a:r>
          </a:p>
          <a:p>
            <a:pPr marL="171450" indent="-171450">
              <a:buFont typeface="Arial" panose="020B0604020202020204" pitchFamily="34" charset="0"/>
              <a:buChar char="•"/>
            </a:pPr>
            <a:r>
              <a:rPr lang="en-GB" dirty="0" smtClean="0"/>
              <a:t>Typically</a:t>
            </a:r>
            <a:r>
              <a:rPr lang="en-GB" baseline="0" dirty="0" smtClean="0"/>
              <a:t> understood as an important factor in lasting peace</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smtClean="0"/>
              <a:t>(Dayton Peace Agreement “Dedicated to peace, justice, tolerance, and reconciliation”)</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0EC8AF62-0413-459D-A055-9BD345497D1F}" type="slidenum">
              <a:rPr lang="en-GB" smtClean="0"/>
              <a:pPr/>
              <a:t>2</a:t>
            </a:fld>
            <a:endParaRPr lang="en-GB"/>
          </a:p>
        </p:txBody>
      </p:sp>
    </p:spTree>
    <p:extLst>
      <p:ext uri="{BB962C8B-B14F-4D97-AF65-F5344CB8AC3E}">
        <p14:creationId xmlns:p14="http://schemas.microsoft.com/office/powerpoint/2010/main" val="3971875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When I propose a linguistic approach to legal research, this is</a:t>
            </a:r>
            <a:r>
              <a:rPr lang="en-GB" baseline="0" dirty="0" smtClean="0"/>
              <a:t> founded in a particular theory of language in law. I argue that language is neither objective or purely informative. Instead I believe that language plays a vital part in understanding how social structures and institutions are created, maintained and afforded power and legitimacy in societies (Baker, P. </a:t>
            </a:r>
            <a:r>
              <a:rPr lang="en-GB" sz="1200" b="0" i="1" kern="1200" dirty="0" smtClean="0">
                <a:solidFill>
                  <a:schemeClr val="tx1"/>
                </a:solidFill>
                <a:effectLst/>
                <a:latin typeface="+mn-lt"/>
                <a:ea typeface="+mn-ea"/>
                <a:cs typeface="+mn-cs"/>
              </a:rPr>
              <a:t>Using Corpora in Discourse Analysis</a:t>
            </a:r>
            <a:r>
              <a:rPr lang="en-GB" sz="1200" b="0" i="0" kern="1200" dirty="0" smtClean="0">
                <a:solidFill>
                  <a:schemeClr val="tx1"/>
                </a:solidFill>
                <a:effectLst/>
                <a:latin typeface="+mn-lt"/>
                <a:ea typeface="+mn-ea"/>
                <a:cs typeface="+mn-cs"/>
              </a:rPr>
              <a:t> [London: Continuum,</a:t>
            </a:r>
            <a:r>
              <a:rPr lang="en-GB" baseline="0" dirty="0" smtClean="0"/>
              <a:t> 2006]; Gee, J. P. </a:t>
            </a:r>
            <a:r>
              <a:rPr lang="en-GB" i="1" baseline="0" dirty="0" smtClean="0"/>
              <a:t>An introduction to discourse analysis: theory and method</a:t>
            </a:r>
            <a:r>
              <a:rPr lang="en-GB" baseline="0" dirty="0" smtClean="0"/>
              <a:t> [New York: Routledge, 1999]).</a:t>
            </a:r>
            <a:endParaRPr lang="en-GB" dirty="0" smtClean="0"/>
          </a:p>
          <a:p>
            <a:r>
              <a:rPr lang="en-GB" dirty="0" smtClean="0"/>
              <a:t>’Words spoken are the primary currency of court proceedings and although they themselves can withstand scrutiny and analysis, they are only fully revealed when they are shown to function in context.’ (Brennan, M. 'The discourse of denial: Cross-examining child victim witnesses' (1995) 23 Journal of Pragmatics 71, 74-75)</a:t>
            </a:r>
          </a:p>
        </p:txBody>
      </p:sp>
      <p:sp>
        <p:nvSpPr>
          <p:cNvPr id="4" name="Slide Number Placeholder 3"/>
          <p:cNvSpPr>
            <a:spLocks noGrp="1"/>
          </p:cNvSpPr>
          <p:nvPr>
            <p:ph type="sldNum" sz="quarter" idx="10"/>
          </p:nvPr>
        </p:nvSpPr>
        <p:spPr/>
        <p:txBody>
          <a:bodyPr/>
          <a:lstStyle/>
          <a:p>
            <a:fld id="{0EC8AF62-0413-459D-A055-9BD345497D1F}" type="slidenum">
              <a:rPr lang="en-GB" smtClean="0"/>
              <a:pPr/>
              <a:t>3</a:t>
            </a:fld>
            <a:endParaRPr lang="en-GB"/>
          </a:p>
        </p:txBody>
      </p:sp>
    </p:spTree>
    <p:extLst>
      <p:ext uri="{BB962C8B-B14F-4D97-AF65-F5344CB8AC3E}">
        <p14:creationId xmlns:p14="http://schemas.microsoft.com/office/powerpoint/2010/main" val="3479131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200" dirty="0" smtClean="0"/>
              <a:t>Both Trial Chamber and Appeals Chamber judgements</a:t>
            </a:r>
          </a:p>
          <a:p>
            <a:pPr marL="342900" indent="-342900">
              <a:buFont typeface="Arial" panose="020B0604020202020204" pitchFamily="34" charset="0"/>
              <a:buChar char="•"/>
            </a:pPr>
            <a:r>
              <a:rPr lang="en-GB" sz="1200" dirty="0" smtClean="0"/>
              <a:t>The corpus is self-referencing in that the Tribunal creates precedence for itself and because the Appeals Chamber necessarily refers to the points in the Trial Chamber judgement that are being tried</a:t>
            </a:r>
          </a:p>
          <a:p>
            <a:pPr marL="342900" indent="-342900">
              <a:buFont typeface="Arial" panose="020B0604020202020204" pitchFamily="34" charset="0"/>
              <a:buChar char="•"/>
            </a:pPr>
            <a:r>
              <a:rPr lang="en-GB" sz="1200" dirty="0" smtClean="0"/>
              <a:t>Discourses may therefore be reinforced not so much by spontaneous occurrences as by conscious choices linked to legitimacy and institutional development</a:t>
            </a:r>
          </a:p>
          <a:p>
            <a:pPr marL="342900" indent="-342900">
              <a:buFont typeface="Arial" panose="020B0604020202020204" pitchFamily="34" charset="0"/>
              <a:buChar char="•"/>
            </a:pPr>
            <a:r>
              <a:rPr lang="en-GB" sz="1200" dirty="0" smtClean="0"/>
              <a:t>Future comparisons to other corpora important to draw more reliable conclusions</a:t>
            </a:r>
          </a:p>
          <a:p>
            <a:pPr marL="342900" indent="-342900">
              <a:buFont typeface="Arial" panose="020B0604020202020204" pitchFamily="34" charset="0"/>
              <a:buChar char="•"/>
            </a:pPr>
            <a:r>
              <a:rPr lang="en-GB" sz="1200" dirty="0" smtClean="0">
                <a:solidFill>
                  <a:srgbClr val="666666"/>
                </a:solidFill>
              </a:rPr>
              <a:t>Chose to focus on the word “reconciliation” for the purpose of this paper to make the results more manageable</a:t>
            </a:r>
          </a:p>
          <a:p>
            <a:pPr marL="342900" indent="-342900">
              <a:buFont typeface="Arial" panose="020B0604020202020204" pitchFamily="34" charset="0"/>
              <a:buChar char="•"/>
            </a:pPr>
            <a:r>
              <a:rPr lang="en-GB" sz="1200" dirty="0" smtClean="0">
                <a:solidFill>
                  <a:srgbClr val="666666"/>
                </a:solidFill>
              </a:rPr>
              <a:t>An expansion of the focus to include “reconcile” (lemma),  and “reconciliatory” could reveal additional interesting results (however, please note that “reconciliatory” did not provide any hits in the ICTY corpus)</a:t>
            </a:r>
          </a:p>
          <a:p>
            <a:pPr marL="342900" indent="-342900">
              <a:buFont typeface="Arial" panose="020B0604020202020204" pitchFamily="34" charset="0"/>
              <a:buChar char="•"/>
            </a:pPr>
            <a:endParaRPr lang="en-GB" sz="120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0EC8AF62-0413-459D-A055-9BD345497D1F}" type="slidenum">
              <a:rPr lang="en-GB" smtClean="0"/>
              <a:pPr/>
              <a:t>4</a:t>
            </a:fld>
            <a:endParaRPr lang="en-GB"/>
          </a:p>
        </p:txBody>
      </p:sp>
    </p:spTree>
    <p:extLst>
      <p:ext uri="{BB962C8B-B14F-4D97-AF65-F5344CB8AC3E}">
        <p14:creationId xmlns:p14="http://schemas.microsoft.com/office/powerpoint/2010/main" val="2824781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t>
            </a:r>
            <a:r>
              <a:rPr lang="en-GB" dirty="0" err="1" smtClean="0"/>
              <a:t>Subcorpus</a:t>
            </a:r>
            <a:r>
              <a:rPr lang="en-GB" dirty="0" smtClean="0"/>
              <a:t> BNC Criminal law texts consists</a:t>
            </a:r>
            <a:r>
              <a:rPr lang="en-GB" baseline="0" dirty="0" smtClean="0"/>
              <a:t> of </a:t>
            </a:r>
            <a:r>
              <a:rPr lang="en-GB" dirty="0" smtClean="0"/>
              <a:t>305412 words</a:t>
            </a:r>
            <a:r>
              <a:rPr lang="en-GB" baseline="0" dirty="0" smtClean="0"/>
              <a:t> in</a:t>
            </a:r>
            <a:r>
              <a:rPr lang="en-GB" dirty="0" smtClean="0"/>
              <a:t> 8 texts</a:t>
            </a:r>
          </a:p>
          <a:p>
            <a:r>
              <a:rPr lang="en-GB" dirty="0" smtClean="0"/>
              <a:t>The </a:t>
            </a:r>
            <a:r>
              <a:rPr lang="en-GB" dirty="0" err="1" smtClean="0"/>
              <a:t>Europarl</a:t>
            </a:r>
            <a:r>
              <a:rPr lang="en-GB" dirty="0" smtClean="0"/>
              <a:t> 7 Corpus consists of the proceedings of the European Parliament from 1996 to the present</a:t>
            </a:r>
          </a:p>
          <a:p>
            <a:r>
              <a:rPr lang="en-GB" dirty="0" smtClean="0"/>
              <a:t>Notes to table:</a:t>
            </a:r>
          </a:p>
          <a:p>
            <a:r>
              <a:rPr lang="en-GB" dirty="0" smtClean="0"/>
              <a:t>* 75% of the hits occur in "transitional" contexts</a:t>
            </a:r>
          </a:p>
          <a:p>
            <a:r>
              <a:rPr lang="en-GB" dirty="0" smtClean="0"/>
              <a:t>** 57% related to financial language (reconciliation sheets, reconciliation of amounts of money, etc.)</a:t>
            </a:r>
          </a:p>
          <a:p>
            <a:endParaRPr lang="en-GB" dirty="0"/>
          </a:p>
        </p:txBody>
      </p:sp>
      <p:sp>
        <p:nvSpPr>
          <p:cNvPr id="4" name="Slide Number Placeholder 3"/>
          <p:cNvSpPr>
            <a:spLocks noGrp="1"/>
          </p:cNvSpPr>
          <p:nvPr>
            <p:ph type="sldNum" sz="quarter" idx="10"/>
          </p:nvPr>
        </p:nvSpPr>
        <p:spPr/>
        <p:txBody>
          <a:bodyPr/>
          <a:lstStyle/>
          <a:p>
            <a:fld id="{0EC8AF62-0413-459D-A055-9BD345497D1F}" type="slidenum">
              <a:rPr lang="en-GB" smtClean="0"/>
              <a:pPr/>
              <a:t>5</a:t>
            </a:fld>
            <a:endParaRPr lang="en-GB"/>
          </a:p>
        </p:txBody>
      </p:sp>
    </p:spTree>
    <p:extLst>
      <p:ext uri="{BB962C8B-B14F-4D97-AF65-F5344CB8AC3E}">
        <p14:creationId xmlns:p14="http://schemas.microsoft.com/office/powerpoint/2010/main" val="371015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Ignored</a:t>
            </a:r>
            <a:r>
              <a:rPr lang="en-GB" baseline="0" dirty="0" smtClean="0"/>
              <a:t> grammatical words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12</a:t>
            </a:r>
            <a:r>
              <a:rPr lang="en-GB" baseline="0" dirty="0" smtClean="0"/>
              <a:t> (15)</a:t>
            </a:r>
            <a:r>
              <a:rPr lang="en-GB" dirty="0" smtClean="0"/>
              <a:t> words appear in the top 30 lexical collocates by both measures sorted by statistical strength</a:t>
            </a:r>
          </a:p>
          <a:p>
            <a:r>
              <a:rPr lang="en-GB" dirty="0" smtClean="0"/>
              <a:t>Both measures give 125 collocates</a:t>
            </a:r>
          </a:p>
          <a:p>
            <a:r>
              <a:rPr lang="en-GB" dirty="0" smtClean="0"/>
              <a:t>Approx. 55-60 are lexical words</a:t>
            </a:r>
          </a:p>
          <a:p>
            <a:endParaRPr lang="en-GB" dirty="0"/>
          </a:p>
        </p:txBody>
      </p:sp>
      <p:sp>
        <p:nvSpPr>
          <p:cNvPr id="4" name="Slide Number Placeholder 3"/>
          <p:cNvSpPr>
            <a:spLocks noGrp="1"/>
          </p:cNvSpPr>
          <p:nvPr>
            <p:ph type="sldNum" sz="quarter" idx="10"/>
          </p:nvPr>
        </p:nvSpPr>
        <p:spPr/>
        <p:txBody>
          <a:bodyPr/>
          <a:lstStyle/>
          <a:p>
            <a:fld id="{0EC8AF62-0413-459D-A055-9BD345497D1F}" type="slidenum">
              <a:rPr lang="en-GB" smtClean="0"/>
              <a:pPr/>
              <a:t>13</a:t>
            </a:fld>
            <a:endParaRPr lang="en-GB"/>
          </a:p>
        </p:txBody>
      </p:sp>
    </p:spTree>
    <p:extLst>
      <p:ext uri="{BB962C8B-B14F-4D97-AF65-F5344CB8AC3E}">
        <p14:creationId xmlns:p14="http://schemas.microsoft.com/office/powerpoint/2010/main" val="60062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Ignored</a:t>
            </a:r>
            <a:r>
              <a:rPr lang="en-GB" baseline="0" dirty="0" smtClean="0"/>
              <a:t> grammatical words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12</a:t>
            </a:r>
            <a:r>
              <a:rPr lang="en-GB" baseline="0" dirty="0" smtClean="0"/>
              <a:t> (15)</a:t>
            </a:r>
            <a:r>
              <a:rPr lang="en-GB" dirty="0" smtClean="0"/>
              <a:t> words appear in the top 30 lexical collocates by both measures sorted by statistical strength</a:t>
            </a:r>
          </a:p>
          <a:p>
            <a:r>
              <a:rPr lang="en-GB" dirty="0" smtClean="0"/>
              <a:t>Both measures give 125 collocates</a:t>
            </a:r>
          </a:p>
          <a:p>
            <a:r>
              <a:rPr lang="en-GB" dirty="0" smtClean="0"/>
              <a:t>Approx. 80 are lexical words</a:t>
            </a:r>
          </a:p>
          <a:p>
            <a:endParaRPr lang="en-GB" dirty="0" smtClean="0"/>
          </a:p>
          <a:p>
            <a:r>
              <a:rPr lang="en-GB" dirty="0" smtClean="0"/>
              <a:t>8 of the words identified in the concordance search co-occur</a:t>
            </a:r>
            <a:r>
              <a:rPr lang="en-GB" baseline="0" dirty="0" smtClean="0"/>
              <a:t> in final collocation list</a:t>
            </a:r>
            <a:endParaRPr lang="en-GB" dirty="0" smtClean="0"/>
          </a:p>
          <a:p>
            <a:r>
              <a:rPr lang="en-GB" dirty="0" smtClean="0"/>
              <a:t>“Contribute”</a:t>
            </a:r>
            <a:r>
              <a:rPr lang="en-GB" baseline="0" dirty="0" smtClean="0"/>
              <a:t> includes: </a:t>
            </a:r>
          </a:p>
          <a:p>
            <a:r>
              <a:rPr lang="en-GB" sz="1200" b="0" i="1" dirty="0" smtClean="0"/>
              <a:t>contributes</a:t>
            </a:r>
          </a:p>
          <a:p>
            <a:pPr marL="0" indent="0">
              <a:buFont typeface="+mj-lt"/>
              <a:buNone/>
            </a:pPr>
            <a:r>
              <a:rPr lang="en-GB" sz="1200" b="0" i="1" dirty="0" smtClean="0"/>
              <a:t>contributing</a:t>
            </a:r>
          </a:p>
          <a:p>
            <a:pPr marL="0" indent="0">
              <a:buFont typeface="+mj-lt"/>
              <a:buNone/>
            </a:pPr>
            <a:r>
              <a:rPr lang="en-GB" sz="1200" b="0" i="1" dirty="0" smtClean="0"/>
              <a:t>contribution</a:t>
            </a:r>
          </a:p>
          <a:p>
            <a:endParaRPr lang="en-GB" dirty="0"/>
          </a:p>
        </p:txBody>
      </p:sp>
      <p:sp>
        <p:nvSpPr>
          <p:cNvPr id="4" name="Slide Number Placeholder 3"/>
          <p:cNvSpPr>
            <a:spLocks noGrp="1"/>
          </p:cNvSpPr>
          <p:nvPr>
            <p:ph type="sldNum" sz="quarter" idx="10"/>
          </p:nvPr>
        </p:nvSpPr>
        <p:spPr/>
        <p:txBody>
          <a:bodyPr/>
          <a:lstStyle/>
          <a:p>
            <a:fld id="{0EC8AF62-0413-459D-A055-9BD345497D1F}" type="slidenum">
              <a:rPr lang="en-GB" smtClean="0"/>
              <a:pPr/>
              <a:t>14</a:t>
            </a:fld>
            <a:endParaRPr lang="en-GB"/>
          </a:p>
        </p:txBody>
      </p:sp>
    </p:spTree>
    <p:extLst>
      <p:ext uri="{BB962C8B-B14F-4D97-AF65-F5344CB8AC3E}">
        <p14:creationId xmlns:p14="http://schemas.microsoft.com/office/powerpoint/2010/main" val="3061142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Three general categories of collocates</a:t>
            </a:r>
          </a:p>
        </p:txBody>
      </p:sp>
      <p:sp>
        <p:nvSpPr>
          <p:cNvPr id="4" name="Slide Number Placeholder 3"/>
          <p:cNvSpPr>
            <a:spLocks noGrp="1"/>
          </p:cNvSpPr>
          <p:nvPr>
            <p:ph type="sldNum" sz="quarter" idx="10"/>
          </p:nvPr>
        </p:nvSpPr>
        <p:spPr/>
        <p:txBody>
          <a:bodyPr/>
          <a:lstStyle/>
          <a:p>
            <a:fld id="{0EC8AF62-0413-459D-A055-9BD345497D1F}" type="slidenum">
              <a:rPr lang="en-GB" smtClean="0"/>
              <a:pPr/>
              <a:t>15</a:t>
            </a:fld>
            <a:endParaRPr lang="en-GB"/>
          </a:p>
        </p:txBody>
      </p:sp>
    </p:spTree>
    <p:extLst>
      <p:ext uri="{BB962C8B-B14F-4D97-AF65-F5344CB8AC3E}">
        <p14:creationId xmlns:p14="http://schemas.microsoft.com/office/powerpoint/2010/main" val="752458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Overarching structure can</a:t>
            </a:r>
            <a:r>
              <a:rPr lang="en-GB" baseline="0" dirty="0" smtClean="0"/>
              <a:t> be used to explain most of the reconciliatory language</a:t>
            </a:r>
            <a:endParaRPr lang="en-GB" dirty="0" smtClean="0"/>
          </a:p>
          <a:p>
            <a:r>
              <a:rPr lang="en-GB" dirty="0" smtClean="0"/>
              <a:t>Explains 106 of 176 hits = 60%</a:t>
            </a:r>
            <a:endParaRPr lang="en-GB" dirty="0"/>
          </a:p>
        </p:txBody>
      </p:sp>
      <p:sp>
        <p:nvSpPr>
          <p:cNvPr id="4" name="Slide Number Placeholder 3"/>
          <p:cNvSpPr>
            <a:spLocks noGrp="1"/>
          </p:cNvSpPr>
          <p:nvPr>
            <p:ph type="sldNum" sz="quarter" idx="10"/>
          </p:nvPr>
        </p:nvSpPr>
        <p:spPr/>
        <p:txBody>
          <a:bodyPr/>
          <a:lstStyle/>
          <a:p>
            <a:fld id="{0EC8AF62-0413-459D-A055-9BD345497D1F}" type="slidenum">
              <a:rPr lang="en-GB" smtClean="0"/>
              <a:pPr/>
              <a:t>16</a:t>
            </a:fld>
            <a:endParaRPr lang="en-GB"/>
          </a:p>
        </p:txBody>
      </p:sp>
    </p:spTree>
    <p:extLst>
      <p:ext uri="{BB962C8B-B14F-4D97-AF65-F5344CB8AC3E}">
        <p14:creationId xmlns:p14="http://schemas.microsoft.com/office/powerpoint/2010/main" val="3339647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1: presentation title">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B5121B"/>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ide 9: discussion">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B5121B"/>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ide 2: text only">
    <p:spTree>
      <p:nvGrpSpPr>
        <p:cNvPr id="1" name=""/>
        <p:cNvGrpSpPr/>
        <p:nvPr/>
      </p:nvGrpSpPr>
      <p:grpSpPr>
        <a:xfrm>
          <a:off x="0" y="0"/>
          <a:ext cx="0" cy="0"/>
          <a:chOff x="0" y="0"/>
          <a:chExt cx="0" cy="0"/>
        </a:xfrm>
      </p:grpSpPr>
      <p:sp>
        <p:nvSpPr>
          <p:cNvPr id="2"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03448" y="1844824"/>
            <a:ext cx="8345016" cy="4752528"/>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3: text using bullet points">
    <p:spTree>
      <p:nvGrpSpPr>
        <p:cNvPr id="1" name=""/>
        <p:cNvGrpSpPr/>
        <p:nvPr/>
      </p:nvGrpSpPr>
      <p:grpSpPr>
        <a:xfrm>
          <a:off x="0" y="0"/>
          <a:ext cx="0" cy="0"/>
          <a:chOff x="0" y="0"/>
          <a:chExt cx="0" cy="0"/>
        </a:xfrm>
      </p:grpSpPr>
      <p:sp>
        <p:nvSpPr>
          <p:cNvPr id="8" name="Subtitle 2"/>
          <p:cNvSpPr>
            <a:spLocks noGrp="1"/>
          </p:cNvSpPr>
          <p:nvPr>
            <p:ph type="subTitle" idx="13"/>
          </p:nvPr>
        </p:nvSpPr>
        <p:spPr>
          <a:xfrm>
            <a:off x="403448" y="1844824"/>
            <a:ext cx="8345016" cy="4752528"/>
          </a:xfrm>
          <a:prstGeom prst="rect">
            <a:avLst/>
          </a:prstGeom>
        </p:spPr>
        <p:txBody>
          <a:bodyPr/>
          <a:lstStyle>
            <a:lvl1pPr marL="358775" marR="0" indent="-358775" algn="l" defTabSz="914400" rtl="0" eaLnBrk="1" fontAlgn="auto" latinLnBrk="0" hangingPunct="1">
              <a:lnSpc>
                <a:spcPct val="100000"/>
              </a:lnSpc>
              <a:spcBef>
                <a:spcPct val="20000"/>
              </a:spcBef>
              <a:spcAft>
                <a:spcPts val="0"/>
              </a:spcAft>
              <a:buClrTx/>
              <a:buSzTx/>
              <a:buFont typeface="Arial" pitchFamily="34" charset="0"/>
              <a:buChar char="•"/>
              <a:tabLst/>
              <a:defRPr sz="24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smtClean="0"/>
          </a:p>
        </p:txBody>
      </p:sp>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US" dirty="0" smtClean="0"/>
              <a:t>Click to edit Master title style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4: smaller text using bullet points">
    <p:spTree>
      <p:nvGrpSpPr>
        <p:cNvPr id="1" name=""/>
        <p:cNvGrpSpPr/>
        <p:nvPr/>
      </p:nvGrpSpPr>
      <p:grpSpPr>
        <a:xfrm>
          <a:off x="0" y="0"/>
          <a:ext cx="0" cy="0"/>
          <a:chOff x="0" y="0"/>
          <a:chExt cx="0" cy="0"/>
        </a:xfrm>
      </p:grpSpPr>
      <p:sp>
        <p:nvSpPr>
          <p:cNvPr id="8" name="Subtitle 2"/>
          <p:cNvSpPr>
            <a:spLocks noGrp="1"/>
          </p:cNvSpPr>
          <p:nvPr>
            <p:ph type="subTitle" idx="13"/>
          </p:nvPr>
        </p:nvSpPr>
        <p:spPr>
          <a:xfrm>
            <a:off x="403448" y="1844824"/>
            <a:ext cx="8345016" cy="4752528"/>
          </a:xfrm>
          <a:prstGeom prst="rect">
            <a:avLst/>
          </a:prstGeom>
        </p:spPr>
        <p:txBody>
          <a:bodyPr/>
          <a:lstStyle>
            <a:lvl1pPr marL="358775" marR="0" indent="-358775" algn="l" defTabSz="914400" rtl="0" eaLnBrk="1" fontAlgn="auto" latinLnBrk="0" hangingPunct="1">
              <a:lnSpc>
                <a:spcPct val="100000"/>
              </a:lnSpc>
              <a:spcBef>
                <a:spcPct val="20000"/>
              </a:spcBef>
              <a:spcAft>
                <a:spcPts val="0"/>
              </a:spcAft>
              <a:buClrTx/>
              <a:buSzTx/>
              <a:buFont typeface="Arial" pitchFamily="34" charset="0"/>
              <a:buChar char="•"/>
              <a:tabLst/>
              <a:defRPr sz="20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smtClean="0"/>
          </a:p>
        </p:txBody>
      </p:sp>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US" dirty="0" smtClean="0"/>
              <a:t>Click to edit Master title style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5: text with bullet points &amp; 1 image">
    <p:spTree>
      <p:nvGrpSpPr>
        <p:cNvPr id="1" name=""/>
        <p:cNvGrpSpPr/>
        <p:nvPr/>
      </p:nvGrpSpPr>
      <p:grpSpPr>
        <a:xfrm>
          <a:off x="0" y="0"/>
          <a:ext cx="0" cy="0"/>
          <a:chOff x="0" y="0"/>
          <a:chExt cx="0" cy="0"/>
        </a:xfrm>
      </p:grpSpPr>
      <p:sp>
        <p:nvSpPr>
          <p:cNvPr id="9" name="Subtitle 2"/>
          <p:cNvSpPr>
            <a:spLocks noGrp="1"/>
          </p:cNvSpPr>
          <p:nvPr>
            <p:ph type="subTitle" idx="13"/>
          </p:nvPr>
        </p:nvSpPr>
        <p:spPr>
          <a:xfrm>
            <a:off x="403448" y="1844824"/>
            <a:ext cx="5392688" cy="4752528"/>
          </a:xfrm>
          <a:prstGeom prst="rect">
            <a:avLst/>
          </a:prstGeom>
        </p:spPr>
        <p:txBody>
          <a:bodyPr/>
          <a:lstStyle>
            <a:lvl1pPr marL="358775" marR="0" indent="-358775" algn="l" defTabSz="914400" rtl="0" eaLnBrk="1" fontAlgn="auto" latinLnBrk="0" hangingPunct="1">
              <a:lnSpc>
                <a:spcPct val="100000"/>
              </a:lnSpc>
              <a:spcBef>
                <a:spcPct val="20000"/>
              </a:spcBef>
              <a:spcAft>
                <a:spcPts val="0"/>
              </a:spcAft>
              <a:buClrTx/>
              <a:buSzTx/>
              <a:buFont typeface="Arial" pitchFamily="34" charset="0"/>
              <a:buChar char="•"/>
              <a:tabLst/>
              <a:defRPr sz="24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smtClean="0"/>
          </a:p>
        </p:txBody>
      </p:sp>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US" dirty="0" smtClean="0"/>
              <a:t>Click to edit Master 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6: text with bullet points &amp; 2 images">
    <p:spTree>
      <p:nvGrpSpPr>
        <p:cNvPr id="1" name=""/>
        <p:cNvGrpSpPr/>
        <p:nvPr/>
      </p:nvGrpSpPr>
      <p:grpSpPr>
        <a:xfrm>
          <a:off x="0" y="0"/>
          <a:ext cx="0" cy="0"/>
          <a:chOff x="0" y="0"/>
          <a:chExt cx="0" cy="0"/>
        </a:xfrm>
      </p:grpSpPr>
      <p:sp>
        <p:nvSpPr>
          <p:cNvPr id="11" name="Subtitle 2"/>
          <p:cNvSpPr>
            <a:spLocks noGrp="1"/>
          </p:cNvSpPr>
          <p:nvPr>
            <p:ph type="subTitle" idx="13"/>
          </p:nvPr>
        </p:nvSpPr>
        <p:spPr>
          <a:xfrm>
            <a:off x="403448" y="1844824"/>
            <a:ext cx="5392688" cy="4752528"/>
          </a:xfrm>
          <a:prstGeom prst="rect">
            <a:avLst/>
          </a:prstGeom>
        </p:spPr>
        <p:txBody>
          <a:bodyPr/>
          <a:lstStyle>
            <a:lvl1pPr marL="358775" marR="0" indent="-358775" algn="l" defTabSz="914400" rtl="0" eaLnBrk="1" fontAlgn="auto" latinLnBrk="0" hangingPunct="1">
              <a:lnSpc>
                <a:spcPct val="100000"/>
              </a:lnSpc>
              <a:spcBef>
                <a:spcPct val="20000"/>
              </a:spcBef>
              <a:spcAft>
                <a:spcPts val="0"/>
              </a:spcAft>
              <a:buClrTx/>
              <a:buSzTx/>
              <a:buFont typeface="Arial" pitchFamily="34" charset="0"/>
              <a:buChar char="•"/>
              <a:tabLst/>
              <a:defRPr sz="24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smtClean="0"/>
          </a:p>
        </p:txBody>
      </p:sp>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US" dirty="0" smtClean="0"/>
              <a:t>Click to edit Master title style</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7: image only">
    <p:spTree>
      <p:nvGrpSpPr>
        <p:cNvPr id="1" name=""/>
        <p:cNvGrpSpPr/>
        <p:nvPr/>
      </p:nvGrpSpPr>
      <p:grpSpPr>
        <a:xfrm>
          <a:off x="0" y="0"/>
          <a:ext cx="0" cy="0"/>
          <a:chOff x="0" y="0"/>
          <a:chExt cx="0" cy="0"/>
        </a:xfrm>
      </p:grpSpPr>
      <p:sp>
        <p:nvSpPr>
          <p:cNvPr id="3"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US" dirty="0" smtClean="0"/>
              <a:t>Click to edit Master title style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8: blank slide">
    <p:spTree>
      <p:nvGrpSpPr>
        <p:cNvPr id="1" name=""/>
        <p:cNvGrpSpPr/>
        <p:nvPr/>
      </p:nvGrpSpPr>
      <p:grpSpPr>
        <a:xfrm>
          <a:off x="0" y="0"/>
          <a:ext cx="0" cy="0"/>
          <a:chOff x="0" y="0"/>
          <a:chExt cx="0" cy="0"/>
        </a:xfrm>
      </p:grpSpPr>
      <p:sp>
        <p:nvSpPr>
          <p:cNvPr id="3"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US" dirty="0" smtClean="0"/>
              <a:t>Click to edit Master title style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5"/>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 y="1101"/>
            <a:ext cx="9143998" cy="68621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6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p:cNvPicPr>
            <a:picLocks noChangeAspect="1" noChangeArrowheads="1"/>
          </p:cNvPicPr>
          <p:nvPr userDrawn="1"/>
        </p:nvPicPr>
        <p:blipFill>
          <a:blip r:embed="rId9">
            <a:extLst>
              <a:ext uri="{28A0092B-C50C-407E-A947-70E740481C1C}">
                <a14:useLocalDpi xmlns:a14="http://schemas.microsoft.com/office/drawing/2010/main" val="0"/>
              </a:ext>
            </a:extLst>
          </a:blip>
          <a:stretch>
            <a:fillRect/>
          </a:stretch>
        </p:blipFill>
        <p:spPr bwMode="auto">
          <a:xfrm>
            <a:off x="1" y="3879"/>
            <a:ext cx="9143998" cy="68621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800" dirty="0" smtClean="0"/>
              <a:t>Mapping reconciliation in transitional criminal justice: </a:t>
            </a:r>
            <a:br>
              <a:rPr lang="en-GB" sz="2800" dirty="0" smtClean="0"/>
            </a:br>
            <a:r>
              <a:rPr lang="en-GB" sz="2800" dirty="0" smtClean="0"/>
              <a:t>a corpus linguistic approach</a:t>
            </a:r>
            <a:endParaRPr lang="en-GB" sz="2800" dirty="0"/>
          </a:p>
        </p:txBody>
      </p:sp>
      <p:sp>
        <p:nvSpPr>
          <p:cNvPr id="3" name="Subtitle 2"/>
          <p:cNvSpPr>
            <a:spLocks noGrp="1"/>
          </p:cNvSpPr>
          <p:nvPr>
            <p:ph type="subTitle" idx="1"/>
          </p:nvPr>
        </p:nvSpPr>
        <p:spPr/>
        <p:txBody>
          <a:bodyPr/>
          <a:lstStyle/>
          <a:p>
            <a:pPr>
              <a:spcBef>
                <a:spcPts val="0"/>
              </a:spcBef>
            </a:pPr>
            <a:r>
              <a:rPr lang="en-GB" dirty="0" smtClean="0"/>
              <a:t>Sigrun Valderhaug Larsen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04577" y="1871563"/>
            <a:ext cx="8134846" cy="4365749"/>
          </a:xfrm>
          <a:prstGeom prst="rect">
            <a:avLst/>
          </a:prstGeom>
          <a:ln>
            <a:noFill/>
          </a:ln>
        </p:spPr>
      </p:pic>
      <p:sp>
        <p:nvSpPr>
          <p:cNvPr id="2" name="Title 1"/>
          <p:cNvSpPr>
            <a:spLocks noGrp="1"/>
          </p:cNvSpPr>
          <p:nvPr>
            <p:ph type="ctrTitle"/>
          </p:nvPr>
        </p:nvSpPr>
        <p:spPr/>
        <p:txBody>
          <a:bodyPr/>
          <a:lstStyle/>
          <a:p>
            <a:r>
              <a:rPr lang="en-GB" dirty="0" smtClean="0"/>
              <a:t>Concordance</a:t>
            </a:r>
            <a:endParaRPr lang="en-GB" dirty="0"/>
          </a:p>
        </p:txBody>
      </p:sp>
      <p:sp>
        <p:nvSpPr>
          <p:cNvPr id="10" name="Rounded Rectangle 9"/>
          <p:cNvSpPr/>
          <p:nvPr/>
        </p:nvSpPr>
        <p:spPr>
          <a:xfrm>
            <a:off x="3275856" y="1871563"/>
            <a:ext cx="2376264" cy="4365749"/>
          </a:xfrm>
          <a:prstGeom prst="roundRect">
            <a:avLst/>
          </a:prstGeom>
          <a:noFill/>
          <a:ln w="57150">
            <a:solidFill>
              <a:srgbClr val="B5121B"/>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727665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Concordance</a:t>
            </a:r>
            <a:endParaRPr lang="en-GB" dirty="0"/>
          </a:p>
        </p:txBody>
      </p:sp>
      <p:pic>
        <p:nvPicPr>
          <p:cNvPr id="5" name="Picture 4"/>
          <p:cNvPicPr>
            <a:picLocks noChangeAspect="1"/>
          </p:cNvPicPr>
          <p:nvPr/>
        </p:nvPicPr>
        <p:blipFill>
          <a:blip r:embed="rId2"/>
          <a:stretch>
            <a:fillRect/>
          </a:stretch>
        </p:blipFill>
        <p:spPr>
          <a:xfrm>
            <a:off x="395536" y="2304006"/>
            <a:ext cx="8524083" cy="1268909"/>
          </a:xfrm>
          <a:prstGeom prst="rect">
            <a:avLst/>
          </a:prstGeom>
          <a:ln>
            <a:noFill/>
          </a:ln>
        </p:spPr>
      </p:pic>
      <p:sp>
        <p:nvSpPr>
          <p:cNvPr id="8" name="Rounded Rectangle 7"/>
          <p:cNvSpPr/>
          <p:nvPr/>
        </p:nvSpPr>
        <p:spPr>
          <a:xfrm>
            <a:off x="2339752" y="2304005"/>
            <a:ext cx="1533574" cy="1268909"/>
          </a:xfrm>
          <a:prstGeom prst="roundRect">
            <a:avLst/>
          </a:prstGeom>
          <a:noFill/>
          <a:ln w="57150">
            <a:solidFill>
              <a:srgbClr val="B5121B"/>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11" name="Picture 10"/>
          <p:cNvPicPr>
            <a:picLocks noChangeAspect="1"/>
          </p:cNvPicPr>
          <p:nvPr/>
        </p:nvPicPr>
        <p:blipFill>
          <a:blip r:embed="rId3"/>
          <a:stretch>
            <a:fillRect/>
          </a:stretch>
        </p:blipFill>
        <p:spPr>
          <a:xfrm>
            <a:off x="754579" y="3996355"/>
            <a:ext cx="7703502" cy="1410082"/>
          </a:xfrm>
          <a:prstGeom prst="rect">
            <a:avLst/>
          </a:prstGeom>
          <a:ln>
            <a:noFill/>
          </a:ln>
        </p:spPr>
      </p:pic>
      <p:sp>
        <p:nvSpPr>
          <p:cNvPr id="14" name="Rounded Rectangle 13"/>
          <p:cNvSpPr/>
          <p:nvPr/>
        </p:nvSpPr>
        <p:spPr>
          <a:xfrm>
            <a:off x="720249" y="3966773"/>
            <a:ext cx="1388879" cy="1439664"/>
          </a:xfrm>
          <a:prstGeom prst="roundRect">
            <a:avLst/>
          </a:prstGeom>
          <a:noFill/>
          <a:ln w="57150">
            <a:solidFill>
              <a:srgbClr val="B5121B"/>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5" name="Rounded Rectangle 14"/>
          <p:cNvSpPr/>
          <p:nvPr/>
        </p:nvSpPr>
        <p:spPr>
          <a:xfrm>
            <a:off x="3189250" y="3966773"/>
            <a:ext cx="844850" cy="1439664"/>
          </a:xfrm>
          <a:prstGeom prst="roundRect">
            <a:avLst/>
          </a:prstGeom>
          <a:noFill/>
          <a:ln w="57150">
            <a:solidFill>
              <a:srgbClr val="B5121B"/>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6" name="Rounded Rectangle 15"/>
          <p:cNvSpPr/>
          <p:nvPr/>
        </p:nvSpPr>
        <p:spPr>
          <a:xfrm>
            <a:off x="6318709" y="2218627"/>
            <a:ext cx="2104690" cy="1439664"/>
          </a:xfrm>
          <a:prstGeom prst="roundRect">
            <a:avLst/>
          </a:prstGeom>
          <a:noFill/>
          <a:ln w="57150">
            <a:solidFill>
              <a:srgbClr val="B5121B"/>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821489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Concordance</a:t>
            </a:r>
            <a:endParaRPr lang="en-GB" dirty="0"/>
          </a:p>
        </p:txBody>
      </p:sp>
      <p:sp>
        <p:nvSpPr>
          <p:cNvPr id="4" name="TextBox 3"/>
          <p:cNvSpPr txBox="1"/>
          <p:nvPr/>
        </p:nvSpPr>
        <p:spPr>
          <a:xfrm>
            <a:off x="845586" y="2420888"/>
            <a:ext cx="7452828" cy="3785652"/>
          </a:xfrm>
          <a:prstGeom prst="rect">
            <a:avLst/>
          </a:prstGeom>
          <a:noFill/>
        </p:spPr>
        <p:txBody>
          <a:bodyPr wrap="square" numCol="2" rtlCol="0">
            <a:spAutoFit/>
          </a:bodyPr>
          <a:lstStyle/>
          <a:p>
            <a:pPr marL="457200" indent="-457200">
              <a:buFont typeface="+mj-lt"/>
              <a:buAutoNum type="arabicPeriod"/>
            </a:pPr>
            <a:r>
              <a:rPr lang="en-GB" sz="2000" i="1" dirty="0">
                <a:solidFill>
                  <a:srgbClr val="666666"/>
                </a:solidFill>
              </a:rPr>
              <a:t>promote, </a:t>
            </a:r>
          </a:p>
          <a:p>
            <a:pPr marL="457200" indent="-457200">
              <a:buFont typeface="+mj-lt"/>
              <a:buAutoNum type="arabicPeriod"/>
            </a:pPr>
            <a:r>
              <a:rPr lang="en-GB" sz="2000" i="1" dirty="0">
                <a:solidFill>
                  <a:srgbClr val="666666"/>
                </a:solidFill>
              </a:rPr>
              <a:t>provide, </a:t>
            </a:r>
          </a:p>
          <a:p>
            <a:pPr marL="457200" indent="-457200">
              <a:buFont typeface="+mj-lt"/>
              <a:buAutoNum type="arabicPeriod"/>
            </a:pPr>
            <a:r>
              <a:rPr lang="en-GB" sz="2000" i="1" dirty="0">
                <a:solidFill>
                  <a:srgbClr val="666666"/>
                </a:solidFill>
              </a:rPr>
              <a:t>contribute,</a:t>
            </a:r>
          </a:p>
          <a:p>
            <a:pPr marL="457200" indent="-457200">
              <a:buFont typeface="+mj-lt"/>
              <a:buAutoNum type="arabicPeriod"/>
            </a:pPr>
            <a:r>
              <a:rPr lang="en-GB" sz="2000" i="1" dirty="0" smtClean="0">
                <a:solidFill>
                  <a:srgbClr val="666666"/>
                </a:solidFill>
              </a:rPr>
              <a:t>process, </a:t>
            </a:r>
          </a:p>
          <a:p>
            <a:pPr marL="457200" indent="-457200">
              <a:buFont typeface="+mj-lt"/>
              <a:buAutoNum type="arabicPeriod"/>
            </a:pPr>
            <a:r>
              <a:rPr lang="en-GB" sz="2000" i="1" dirty="0" smtClean="0">
                <a:solidFill>
                  <a:srgbClr val="666666"/>
                </a:solidFill>
              </a:rPr>
              <a:t>remorse, </a:t>
            </a:r>
          </a:p>
          <a:p>
            <a:pPr marL="457200" indent="-457200">
              <a:buFont typeface="+mj-lt"/>
              <a:buAutoNum type="arabicPeriod"/>
            </a:pPr>
            <a:r>
              <a:rPr lang="en-GB" sz="2000" i="1" dirty="0" smtClean="0">
                <a:solidFill>
                  <a:srgbClr val="666666"/>
                </a:solidFill>
              </a:rPr>
              <a:t>peace/peace-building, </a:t>
            </a:r>
          </a:p>
          <a:p>
            <a:pPr marL="457200" indent="-457200">
              <a:buFont typeface="+mj-lt"/>
              <a:buAutoNum type="arabicPeriod"/>
            </a:pPr>
            <a:endParaRPr lang="en-GB" sz="2000" i="1" dirty="0">
              <a:solidFill>
                <a:srgbClr val="666666"/>
              </a:solidFill>
            </a:endParaRPr>
          </a:p>
          <a:p>
            <a:pPr marL="457200" indent="-457200">
              <a:buFont typeface="+mj-lt"/>
              <a:buAutoNum type="arabicPeriod"/>
            </a:pPr>
            <a:endParaRPr lang="en-GB" sz="2000" i="1" dirty="0" smtClean="0">
              <a:solidFill>
                <a:srgbClr val="666666"/>
              </a:solidFill>
            </a:endParaRPr>
          </a:p>
          <a:p>
            <a:pPr marL="457200" indent="-457200">
              <a:buFont typeface="+mj-lt"/>
              <a:buAutoNum type="arabicPeriod"/>
            </a:pPr>
            <a:endParaRPr lang="en-GB" sz="2000" i="1" dirty="0" smtClean="0">
              <a:solidFill>
                <a:srgbClr val="666666"/>
              </a:solidFill>
            </a:endParaRPr>
          </a:p>
          <a:p>
            <a:pPr marL="457200" indent="-457200">
              <a:buFont typeface="+mj-lt"/>
              <a:buAutoNum type="arabicPeriod"/>
            </a:pPr>
            <a:endParaRPr lang="en-GB" sz="2000" i="1" dirty="0">
              <a:solidFill>
                <a:srgbClr val="666666"/>
              </a:solidFill>
            </a:endParaRPr>
          </a:p>
          <a:p>
            <a:pPr marL="457200" indent="-457200">
              <a:buFont typeface="+mj-lt"/>
              <a:buAutoNum type="arabicPeriod"/>
            </a:pPr>
            <a:endParaRPr lang="en-GB" sz="2000" i="1" dirty="0">
              <a:solidFill>
                <a:srgbClr val="666666"/>
              </a:solidFill>
            </a:endParaRPr>
          </a:p>
          <a:p>
            <a:pPr marL="457200" indent="-457200">
              <a:buFont typeface="+mj-lt"/>
              <a:buAutoNum type="arabicPeriod"/>
            </a:pPr>
            <a:endParaRPr lang="en-GB" sz="2000" i="1" dirty="0" smtClean="0">
              <a:solidFill>
                <a:srgbClr val="666666"/>
              </a:solidFill>
            </a:endParaRPr>
          </a:p>
          <a:p>
            <a:pPr marL="457200" indent="-457200">
              <a:buFont typeface="+mj-lt"/>
              <a:buAutoNum type="arabicPeriod"/>
            </a:pPr>
            <a:r>
              <a:rPr lang="en-GB" sz="2000" i="1" dirty="0" smtClean="0">
                <a:solidFill>
                  <a:srgbClr val="666666"/>
                </a:solidFill>
              </a:rPr>
              <a:t>truth, </a:t>
            </a:r>
          </a:p>
          <a:p>
            <a:pPr marL="457200" indent="-457200">
              <a:buFont typeface="+mj-lt"/>
              <a:buAutoNum type="arabicPeriod"/>
            </a:pPr>
            <a:r>
              <a:rPr lang="en-GB" sz="2000" i="1" dirty="0" smtClean="0">
                <a:solidFill>
                  <a:srgbClr val="666666"/>
                </a:solidFill>
              </a:rPr>
              <a:t>guilty </a:t>
            </a:r>
            <a:r>
              <a:rPr lang="en-GB" sz="2000" i="1" dirty="0">
                <a:solidFill>
                  <a:srgbClr val="666666"/>
                </a:solidFill>
              </a:rPr>
              <a:t>plea, </a:t>
            </a:r>
            <a:endParaRPr lang="en-GB" sz="2000" i="1" dirty="0" smtClean="0">
              <a:solidFill>
                <a:srgbClr val="666666"/>
              </a:solidFill>
            </a:endParaRPr>
          </a:p>
          <a:p>
            <a:pPr marL="457200" indent="-457200">
              <a:buFont typeface="+mj-lt"/>
              <a:buAutoNum type="arabicPeriod"/>
            </a:pPr>
            <a:r>
              <a:rPr lang="en-GB" sz="2000" i="1" dirty="0" smtClean="0">
                <a:solidFill>
                  <a:srgbClr val="666666"/>
                </a:solidFill>
              </a:rPr>
              <a:t>communities</a:t>
            </a:r>
            <a:r>
              <a:rPr lang="en-GB" sz="2000" i="1" dirty="0">
                <a:solidFill>
                  <a:srgbClr val="666666"/>
                </a:solidFill>
              </a:rPr>
              <a:t>, </a:t>
            </a:r>
            <a:endParaRPr lang="en-GB" sz="2000" i="1" dirty="0" smtClean="0">
              <a:solidFill>
                <a:srgbClr val="666666"/>
              </a:solidFill>
            </a:endParaRPr>
          </a:p>
          <a:p>
            <a:pPr marL="457200" indent="-457200">
              <a:buFont typeface="+mj-lt"/>
              <a:buAutoNum type="arabicPeriod"/>
            </a:pPr>
            <a:r>
              <a:rPr lang="en-GB" sz="2000" i="1" dirty="0" smtClean="0">
                <a:solidFill>
                  <a:srgbClr val="666666"/>
                </a:solidFill>
              </a:rPr>
              <a:t>region</a:t>
            </a:r>
            <a:r>
              <a:rPr lang="en-GB" sz="2000" i="1" dirty="0">
                <a:solidFill>
                  <a:srgbClr val="666666"/>
                </a:solidFill>
              </a:rPr>
              <a:t>, </a:t>
            </a:r>
            <a:endParaRPr lang="en-GB" sz="2000" i="1" dirty="0" smtClean="0">
              <a:solidFill>
                <a:srgbClr val="666666"/>
              </a:solidFill>
            </a:endParaRPr>
          </a:p>
          <a:p>
            <a:pPr marL="457200" indent="-457200">
              <a:buFont typeface="+mj-lt"/>
              <a:buAutoNum type="arabicPeriod"/>
            </a:pPr>
            <a:r>
              <a:rPr lang="en-GB" sz="2000" i="1" dirty="0" smtClean="0">
                <a:solidFill>
                  <a:srgbClr val="666666"/>
                </a:solidFill>
              </a:rPr>
              <a:t>Bosnia and Herzegovina, </a:t>
            </a:r>
          </a:p>
          <a:p>
            <a:pPr marL="457200" indent="-457200">
              <a:buFont typeface="+mj-lt"/>
              <a:buAutoNum type="arabicPeriod"/>
            </a:pPr>
            <a:r>
              <a:rPr lang="en-GB" sz="2000" i="1" dirty="0" smtClean="0">
                <a:solidFill>
                  <a:srgbClr val="666666"/>
                </a:solidFill>
              </a:rPr>
              <a:t>former Yugoslavia</a:t>
            </a:r>
            <a:endParaRPr lang="en-GB" sz="2000" i="1" dirty="0">
              <a:solidFill>
                <a:srgbClr val="666666"/>
              </a:solidFill>
            </a:endParaRPr>
          </a:p>
        </p:txBody>
      </p:sp>
      <p:sp>
        <p:nvSpPr>
          <p:cNvPr id="5" name="TextBox 4"/>
          <p:cNvSpPr txBox="1"/>
          <p:nvPr/>
        </p:nvSpPr>
        <p:spPr>
          <a:xfrm>
            <a:off x="528329" y="1763817"/>
            <a:ext cx="5004832" cy="461665"/>
          </a:xfrm>
          <a:prstGeom prst="rect">
            <a:avLst/>
          </a:prstGeom>
          <a:noFill/>
        </p:spPr>
        <p:txBody>
          <a:bodyPr wrap="none" rtlCol="0">
            <a:spAutoFit/>
          </a:bodyPr>
          <a:lstStyle/>
          <a:p>
            <a:r>
              <a:rPr lang="en-GB" sz="2400" dirty="0" smtClean="0">
                <a:solidFill>
                  <a:srgbClr val="666666"/>
                </a:solidFill>
              </a:rPr>
              <a:t>So twelve words seem to be important</a:t>
            </a:r>
            <a:endParaRPr lang="en-GB" sz="2400" dirty="0">
              <a:solidFill>
                <a:srgbClr val="666666"/>
              </a:solidFill>
            </a:endParaRPr>
          </a:p>
        </p:txBody>
      </p:sp>
      <p:sp>
        <p:nvSpPr>
          <p:cNvPr id="6" name="TextBox 5"/>
          <p:cNvSpPr txBox="1"/>
          <p:nvPr/>
        </p:nvSpPr>
        <p:spPr>
          <a:xfrm>
            <a:off x="3061818" y="5157192"/>
            <a:ext cx="4102470" cy="461665"/>
          </a:xfrm>
          <a:prstGeom prst="rect">
            <a:avLst/>
          </a:prstGeom>
          <a:noFill/>
        </p:spPr>
        <p:txBody>
          <a:bodyPr wrap="none" rtlCol="0">
            <a:spAutoFit/>
          </a:bodyPr>
          <a:lstStyle/>
          <a:p>
            <a:r>
              <a:rPr lang="en-GB" sz="2400" b="1" dirty="0" smtClean="0"/>
              <a:t>Then the question is: So what?</a:t>
            </a:r>
            <a:endParaRPr lang="en-GB" sz="2400" b="1" dirty="0"/>
          </a:p>
        </p:txBody>
      </p:sp>
    </p:spTree>
    <p:extLst>
      <p:ext uri="{BB962C8B-B14F-4D97-AF65-F5344CB8AC3E}">
        <p14:creationId xmlns:p14="http://schemas.microsoft.com/office/powerpoint/2010/main" val="1847269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p:txBody>
          <a:bodyPr/>
          <a:lstStyle/>
          <a:p>
            <a:r>
              <a:rPr lang="en-GB" dirty="0" smtClean="0"/>
              <a:t>Collocation measures the statistical significance of words occurring near each other </a:t>
            </a:r>
          </a:p>
          <a:p>
            <a:endParaRPr lang="en-GB" dirty="0" smtClean="0"/>
          </a:p>
          <a:p>
            <a:r>
              <a:rPr lang="en-GB" dirty="0" smtClean="0"/>
              <a:t>I.e. is it more likely that a particular words occur close to “reconciliation” than we could expect from pure chance?</a:t>
            </a:r>
          </a:p>
          <a:p>
            <a:endParaRPr lang="en-GB" dirty="0" smtClean="0"/>
          </a:p>
          <a:p>
            <a:r>
              <a:rPr lang="en-GB" dirty="0" smtClean="0"/>
              <a:t>Use of two measures ensures strong collocation</a:t>
            </a:r>
          </a:p>
        </p:txBody>
      </p:sp>
      <p:sp>
        <p:nvSpPr>
          <p:cNvPr id="3" name="Title 2"/>
          <p:cNvSpPr>
            <a:spLocks noGrp="1"/>
          </p:cNvSpPr>
          <p:nvPr>
            <p:ph type="ctrTitle"/>
          </p:nvPr>
        </p:nvSpPr>
        <p:spPr/>
        <p:txBody>
          <a:bodyPr/>
          <a:lstStyle/>
          <a:p>
            <a:r>
              <a:rPr lang="en-GB" dirty="0" smtClean="0"/>
              <a:t>Collocation</a:t>
            </a:r>
            <a:endParaRPr lang="en-GB" dirty="0"/>
          </a:p>
        </p:txBody>
      </p:sp>
    </p:spTree>
    <p:extLst>
      <p:ext uri="{BB962C8B-B14F-4D97-AF65-F5344CB8AC3E}">
        <p14:creationId xmlns:p14="http://schemas.microsoft.com/office/powerpoint/2010/main" val="425256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a:xfrm>
            <a:off x="391724" y="2656417"/>
            <a:ext cx="8345016" cy="1512168"/>
          </a:xfrm>
        </p:spPr>
        <p:txBody>
          <a:bodyPr numCol="3"/>
          <a:lstStyle/>
          <a:p>
            <a:pPr marL="457200" indent="-457200">
              <a:buFont typeface="+mj-lt"/>
              <a:buAutoNum type="arabicPeriod"/>
            </a:pPr>
            <a:r>
              <a:rPr lang="en-GB" sz="2000" dirty="0" smtClean="0"/>
              <a:t>affected</a:t>
            </a:r>
          </a:p>
          <a:p>
            <a:pPr marL="457200" indent="-457200">
              <a:buFont typeface="+mj-lt"/>
              <a:buAutoNum type="arabicPeriod"/>
            </a:pPr>
            <a:r>
              <a:rPr lang="en-GB" sz="2000" b="1" dirty="0" smtClean="0">
                <a:solidFill>
                  <a:srgbClr val="C00000"/>
                </a:solidFill>
              </a:rPr>
              <a:t>communities</a:t>
            </a:r>
          </a:p>
          <a:p>
            <a:pPr marL="457200" indent="-457200">
              <a:buFont typeface="+mj-lt"/>
              <a:buAutoNum type="arabicPeriod"/>
            </a:pPr>
            <a:r>
              <a:rPr lang="en-GB" sz="2000" b="1" dirty="0" smtClean="0">
                <a:solidFill>
                  <a:srgbClr val="C00000"/>
                </a:solidFill>
              </a:rPr>
              <a:t>contribute</a:t>
            </a:r>
          </a:p>
          <a:p>
            <a:pPr marL="457200" indent="-457200">
              <a:buFont typeface="+mj-lt"/>
              <a:buAutoNum type="arabicPeriod"/>
            </a:pPr>
            <a:r>
              <a:rPr lang="en-GB" sz="2000" dirty="0" smtClean="0"/>
              <a:t>establishing</a:t>
            </a:r>
          </a:p>
          <a:p>
            <a:pPr marL="457200" indent="-457200">
              <a:buFont typeface="+mj-lt"/>
              <a:buAutoNum type="arabicPeriod"/>
            </a:pPr>
            <a:r>
              <a:rPr lang="en-GB" sz="2000" b="1" dirty="0" smtClean="0">
                <a:solidFill>
                  <a:srgbClr val="C00000"/>
                </a:solidFill>
              </a:rPr>
              <a:t>peace</a:t>
            </a:r>
          </a:p>
          <a:p>
            <a:pPr marL="457200" indent="-457200">
              <a:buFont typeface="+mj-lt"/>
              <a:buAutoNum type="arabicPeriod"/>
            </a:pPr>
            <a:r>
              <a:rPr lang="en-GB" sz="2000" b="1" dirty="0" smtClean="0">
                <a:solidFill>
                  <a:srgbClr val="C00000"/>
                </a:solidFill>
              </a:rPr>
              <a:t>process</a:t>
            </a:r>
          </a:p>
          <a:p>
            <a:pPr marL="457200" indent="-457200">
              <a:buFont typeface="+mj-lt"/>
              <a:buAutoNum type="arabicPeriod"/>
            </a:pPr>
            <a:r>
              <a:rPr lang="en-GB" sz="2000" b="1" dirty="0" smtClean="0">
                <a:solidFill>
                  <a:srgbClr val="C00000"/>
                </a:solidFill>
              </a:rPr>
              <a:t>promoting</a:t>
            </a:r>
          </a:p>
          <a:p>
            <a:pPr marL="457200" indent="-457200">
              <a:buFont typeface="+mj-lt"/>
              <a:buAutoNum type="arabicPeriod"/>
            </a:pPr>
            <a:r>
              <a:rPr lang="en-GB" sz="2000" b="1" dirty="0" smtClean="0">
                <a:solidFill>
                  <a:srgbClr val="C00000"/>
                </a:solidFill>
              </a:rPr>
              <a:t>region</a:t>
            </a:r>
          </a:p>
          <a:p>
            <a:pPr marL="457200" indent="-457200">
              <a:buFont typeface="+mj-lt"/>
              <a:buAutoNum type="arabicPeriod"/>
            </a:pPr>
            <a:r>
              <a:rPr lang="en-GB" sz="2000" b="1" dirty="0" smtClean="0">
                <a:solidFill>
                  <a:srgbClr val="C00000"/>
                </a:solidFill>
              </a:rPr>
              <a:t>remorse</a:t>
            </a:r>
          </a:p>
          <a:p>
            <a:pPr marL="457200" indent="-457200">
              <a:buFont typeface="+mj-lt"/>
              <a:buAutoNum type="arabicPeriod"/>
            </a:pPr>
            <a:r>
              <a:rPr lang="en-GB" sz="2000" dirty="0" smtClean="0"/>
              <a:t>restoring</a:t>
            </a:r>
          </a:p>
          <a:p>
            <a:pPr marL="457200" indent="-457200">
              <a:buFont typeface="+mj-lt"/>
              <a:buAutoNum type="arabicPeriod"/>
            </a:pPr>
            <a:r>
              <a:rPr lang="en-GB" sz="2000" dirty="0" smtClean="0"/>
              <a:t>step</a:t>
            </a:r>
          </a:p>
          <a:p>
            <a:pPr marL="457200" indent="-457200">
              <a:buFont typeface="+mj-lt"/>
              <a:buAutoNum type="arabicPeriod"/>
            </a:pPr>
            <a:r>
              <a:rPr lang="en-GB" sz="2000" b="1" dirty="0" smtClean="0">
                <a:solidFill>
                  <a:srgbClr val="C00000"/>
                </a:solidFill>
              </a:rPr>
              <a:t>truth</a:t>
            </a:r>
            <a:endParaRPr lang="en-GB" sz="2000" b="1" dirty="0">
              <a:solidFill>
                <a:srgbClr val="C00000"/>
              </a:solidFill>
            </a:endParaRPr>
          </a:p>
        </p:txBody>
      </p:sp>
      <p:sp>
        <p:nvSpPr>
          <p:cNvPr id="3" name="Title 2"/>
          <p:cNvSpPr>
            <a:spLocks noGrp="1"/>
          </p:cNvSpPr>
          <p:nvPr>
            <p:ph type="ctrTitle"/>
          </p:nvPr>
        </p:nvSpPr>
        <p:spPr/>
        <p:txBody>
          <a:bodyPr/>
          <a:lstStyle/>
          <a:p>
            <a:r>
              <a:rPr lang="en-GB" dirty="0" smtClean="0"/>
              <a:t>Collocation</a:t>
            </a:r>
            <a:endParaRPr lang="en-GB" dirty="0"/>
          </a:p>
        </p:txBody>
      </p:sp>
      <p:sp>
        <p:nvSpPr>
          <p:cNvPr id="6" name="TextBox 5"/>
          <p:cNvSpPr txBox="1"/>
          <p:nvPr/>
        </p:nvSpPr>
        <p:spPr>
          <a:xfrm>
            <a:off x="2771800" y="4725144"/>
            <a:ext cx="5191165" cy="461665"/>
          </a:xfrm>
          <a:prstGeom prst="rect">
            <a:avLst/>
          </a:prstGeom>
          <a:noFill/>
        </p:spPr>
        <p:txBody>
          <a:bodyPr wrap="none" rtlCol="0">
            <a:spAutoFit/>
          </a:bodyPr>
          <a:lstStyle/>
          <a:p>
            <a:r>
              <a:rPr lang="en-GB" sz="2400" b="1" dirty="0" smtClean="0"/>
              <a:t>However, the question still is: So what?</a:t>
            </a:r>
            <a:endParaRPr lang="en-GB" sz="2400" b="1" dirty="0"/>
          </a:p>
        </p:txBody>
      </p:sp>
      <p:sp>
        <p:nvSpPr>
          <p:cNvPr id="4" name="Rectangle 3"/>
          <p:cNvSpPr/>
          <p:nvPr/>
        </p:nvSpPr>
        <p:spPr>
          <a:xfrm>
            <a:off x="391724" y="1840178"/>
            <a:ext cx="8345016" cy="830997"/>
          </a:xfrm>
          <a:prstGeom prst="rect">
            <a:avLst/>
          </a:prstGeom>
        </p:spPr>
        <p:txBody>
          <a:bodyPr wrap="square">
            <a:spAutoFit/>
          </a:bodyPr>
          <a:lstStyle/>
          <a:p>
            <a:r>
              <a:rPr lang="en-GB" sz="2400" dirty="0" smtClean="0">
                <a:solidFill>
                  <a:srgbClr val="666666"/>
                </a:solidFill>
              </a:rPr>
              <a:t>Once again </a:t>
            </a:r>
            <a:r>
              <a:rPr lang="en-GB" sz="2400" dirty="0">
                <a:solidFill>
                  <a:srgbClr val="666666"/>
                </a:solidFill>
              </a:rPr>
              <a:t>twelve words seem to be </a:t>
            </a:r>
            <a:r>
              <a:rPr lang="en-GB" sz="2400" dirty="0" smtClean="0">
                <a:solidFill>
                  <a:srgbClr val="666666"/>
                </a:solidFill>
              </a:rPr>
              <a:t>important, eight of which overlap with the previous list</a:t>
            </a:r>
            <a:endParaRPr lang="en-GB" sz="2400" dirty="0">
              <a:solidFill>
                <a:srgbClr val="666666"/>
              </a:solidFill>
            </a:endParaRPr>
          </a:p>
        </p:txBody>
      </p:sp>
    </p:spTree>
    <p:extLst>
      <p:ext uri="{BB962C8B-B14F-4D97-AF65-F5344CB8AC3E}">
        <p14:creationId xmlns:p14="http://schemas.microsoft.com/office/powerpoint/2010/main" val="1703218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Constructing reconciliation</a:t>
            </a:r>
            <a:endParaRPr lang="en-GB" dirty="0"/>
          </a:p>
        </p:txBody>
      </p:sp>
      <p:sp>
        <p:nvSpPr>
          <p:cNvPr id="3" name="Subtitle 2"/>
          <p:cNvSpPr>
            <a:spLocks noGrp="1"/>
          </p:cNvSpPr>
          <p:nvPr>
            <p:ph type="subTitle" idx="1"/>
          </p:nvPr>
        </p:nvSpPr>
        <p:spPr>
          <a:xfrm>
            <a:off x="611560" y="1700808"/>
            <a:ext cx="8345016" cy="4752528"/>
          </a:xfrm>
        </p:spPr>
        <p:txBody>
          <a:bodyPr/>
          <a:lstStyle/>
          <a:p>
            <a:r>
              <a:rPr lang="en-GB" dirty="0" smtClean="0"/>
              <a:t>The collocates can be categorised in three main categories:</a:t>
            </a:r>
          </a:p>
          <a:p>
            <a:endParaRPr lang="en-GB" dirty="0" smtClean="0"/>
          </a:p>
          <a:p>
            <a:pPr marL="457200" indent="-457200">
              <a:buAutoNum type="arabicPeriod"/>
            </a:pPr>
            <a:r>
              <a:rPr lang="en-GB" dirty="0" smtClean="0"/>
              <a:t>Reconciliatory </a:t>
            </a:r>
            <a:r>
              <a:rPr lang="en-GB" dirty="0"/>
              <a:t>activity: What is being done to/with the </a:t>
            </a:r>
          </a:p>
          <a:p>
            <a:r>
              <a:rPr lang="en-GB" dirty="0" smtClean="0"/>
              <a:t>       reconciliation?</a:t>
            </a:r>
          </a:p>
          <a:p>
            <a:r>
              <a:rPr lang="en-GB" sz="2000" i="1" dirty="0" smtClean="0"/>
              <a:t>        Promoting, contributes, restoring, contribute, establishing</a:t>
            </a:r>
            <a:endParaRPr lang="en-GB" sz="2000" i="1" dirty="0"/>
          </a:p>
          <a:p>
            <a:endParaRPr lang="en-GB" sz="1200" dirty="0"/>
          </a:p>
          <a:p>
            <a:r>
              <a:rPr lang="en-GB" dirty="0" smtClean="0"/>
              <a:t>2.   Reconciliatory </a:t>
            </a:r>
            <a:r>
              <a:rPr lang="en-GB" dirty="0"/>
              <a:t>subject: Who is the reconciliation directed </a:t>
            </a:r>
            <a:endParaRPr lang="en-GB" dirty="0" smtClean="0"/>
          </a:p>
          <a:p>
            <a:r>
              <a:rPr lang="en-GB" dirty="0" smtClean="0"/>
              <a:t>      at/who is being affected by the reconciliation?</a:t>
            </a:r>
          </a:p>
          <a:p>
            <a:r>
              <a:rPr lang="en-GB" sz="2000" i="1" dirty="0" smtClean="0"/>
              <a:t>        Affected communities, region</a:t>
            </a:r>
          </a:p>
          <a:p>
            <a:endParaRPr lang="en-GB" sz="1200" i="1" dirty="0" smtClean="0"/>
          </a:p>
          <a:p>
            <a:r>
              <a:rPr lang="en-GB" dirty="0" smtClean="0"/>
              <a:t>3.   Co-occurring </a:t>
            </a:r>
            <a:r>
              <a:rPr lang="en-GB" dirty="0"/>
              <a:t>nouns</a:t>
            </a:r>
          </a:p>
          <a:p>
            <a:r>
              <a:rPr lang="en-GB" sz="2000" i="1" dirty="0"/>
              <a:t>      </a:t>
            </a:r>
            <a:r>
              <a:rPr lang="en-GB" sz="2000" i="1" dirty="0" smtClean="0"/>
              <a:t>  Remorse</a:t>
            </a:r>
            <a:r>
              <a:rPr lang="en-GB" sz="2000" i="1" dirty="0"/>
              <a:t>, truth, process, peace</a:t>
            </a:r>
            <a:endParaRPr lang="en-GB" sz="2000" dirty="0"/>
          </a:p>
          <a:p>
            <a:endParaRPr lang="en-GB" sz="2000" i="1" dirty="0" smtClean="0"/>
          </a:p>
        </p:txBody>
      </p:sp>
    </p:spTree>
    <p:extLst>
      <p:ext uri="{BB962C8B-B14F-4D97-AF65-F5344CB8AC3E}">
        <p14:creationId xmlns:p14="http://schemas.microsoft.com/office/powerpoint/2010/main" val="118926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Constructing reconciliation</a:t>
            </a:r>
            <a:endParaRPr lang="en-GB" dirty="0"/>
          </a:p>
        </p:txBody>
      </p:sp>
      <p:pic>
        <p:nvPicPr>
          <p:cNvPr id="7" name="Picture 6"/>
          <p:cNvPicPr>
            <a:picLocks noChangeAspect="1"/>
          </p:cNvPicPr>
          <p:nvPr/>
        </p:nvPicPr>
        <p:blipFill>
          <a:blip r:embed="rId3"/>
          <a:stretch>
            <a:fillRect/>
          </a:stretch>
        </p:blipFill>
        <p:spPr>
          <a:xfrm>
            <a:off x="352425" y="2045977"/>
            <a:ext cx="8439150" cy="1685925"/>
          </a:xfrm>
          <a:prstGeom prst="rect">
            <a:avLst/>
          </a:prstGeom>
        </p:spPr>
      </p:pic>
      <p:sp>
        <p:nvSpPr>
          <p:cNvPr id="6" name="Rectangle 5"/>
          <p:cNvSpPr/>
          <p:nvPr/>
        </p:nvSpPr>
        <p:spPr>
          <a:xfrm>
            <a:off x="4716016" y="2434548"/>
            <a:ext cx="1368152" cy="720080"/>
          </a:xfrm>
          <a:prstGeom prst="rect">
            <a:avLst/>
          </a:prstGeom>
          <a:noFill/>
          <a:ln w="38100">
            <a:solidFill>
              <a:srgbClr val="B5121B"/>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8" name="TextBox 7"/>
          <p:cNvSpPr txBox="1"/>
          <p:nvPr/>
        </p:nvSpPr>
        <p:spPr>
          <a:xfrm>
            <a:off x="467544" y="4437112"/>
            <a:ext cx="8208912" cy="830997"/>
          </a:xfrm>
          <a:prstGeom prst="rect">
            <a:avLst/>
          </a:prstGeom>
          <a:noFill/>
        </p:spPr>
        <p:txBody>
          <a:bodyPr wrap="square" rtlCol="0">
            <a:spAutoFit/>
          </a:bodyPr>
          <a:lstStyle/>
          <a:p>
            <a:r>
              <a:rPr lang="en-GB" sz="2400" dirty="0" smtClean="0">
                <a:solidFill>
                  <a:srgbClr val="666666"/>
                </a:solidFill>
              </a:rPr>
              <a:t>We can also expand this list by including semantically similar collocates with lower collocation strength</a:t>
            </a:r>
            <a:endParaRPr lang="en-GB" sz="2400" dirty="0">
              <a:solidFill>
                <a:srgbClr val="666666"/>
              </a:solidFill>
            </a:endParaRPr>
          </a:p>
        </p:txBody>
      </p:sp>
    </p:spTree>
    <p:extLst>
      <p:ext uri="{BB962C8B-B14F-4D97-AF65-F5344CB8AC3E}">
        <p14:creationId xmlns:p14="http://schemas.microsoft.com/office/powerpoint/2010/main" val="3883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004048" y="5404680"/>
            <a:ext cx="2808846" cy="1200329"/>
          </a:xfrm>
          <a:prstGeom prst="rect">
            <a:avLst/>
          </a:prstGeom>
          <a:noFill/>
        </p:spPr>
        <p:txBody>
          <a:bodyPr wrap="none" rtlCol="0">
            <a:spAutoFit/>
          </a:bodyPr>
          <a:lstStyle/>
          <a:p>
            <a:r>
              <a:rPr lang="en-GB" sz="2400" b="1" dirty="0" smtClean="0"/>
              <a:t>So far so good then..</a:t>
            </a:r>
          </a:p>
          <a:p>
            <a:endParaRPr lang="en-GB" sz="2400" b="1" dirty="0"/>
          </a:p>
          <a:p>
            <a:endParaRPr lang="en-GB" sz="2400" b="1" dirty="0"/>
          </a:p>
        </p:txBody>
      </p:sp>
      <p:sp>
        <p:nvSpPr>
          <p:cNvPr id="2" name="Title 1"/>
          <p:cNvSpPr>
            <a:spLocks noGrp="1"/>
          </p:cNvSpPr>
          <p:nvPr>
            <p:ph type="ctrTitle"/>
          </p:nvPr>
        </p:nvSpPr>
        <p:spPr/>
        <p:txBody>
          <a:bodyPr/>
          <a:lstStyle/>
          <a:p>
            <a:r>
              <a:rPr lang="en-GB" dirty="0" smtClean="0"/>
              <a:t>Constructing reconciliation</a:t>
            </a:r>
            <a:endParaRPr lang="en-GB" dirty="0"/>
          </a:p>
        </p:txBody>
      </p:sp>
      <p:pic>
        <p:nvPicPr>
          <p:cNvPr id="5" name="Picture 4"/>
          <p:cNvPicPr>
            <a:picLocks noChangeAspect="1"/>
          </p:cNvPicPr>
          <p:nvPr/>
        </p:nvPicPr>
        <p:blipFill>
          <a:blip r:embed="rId3"/>
          <a:stretch>
            <a:fillRect/>
          </a:stretch>
        </p:blipFill>
        <p:spPr>
          <a:xfrm>
            <a:off x="147637" y="1700808"/>
            <a:ext cx="8848725" cy="3162300"/>
          </a:xfrm>
          <a:prstGeom prst="rect">
            <a:avLst/>
          </a:prstGeom>
        </p:spPr>
      </p:pic>
      <p:sp>
        <p:nvSpPr>
          <p:cNvPr id="6" name="Rectangle 5"/>
          <p:cNvSpPr/>
          <p:nvPr/>
        </p:nvSpPr>
        <p:spPr>
          <a:xfrm>
            <a:off x="4585441" y="2945361"/>
            <a:ext cx="1451959" cy="720080"/>
          </a:xfrm>
          <a:prstGeom prst="rect">
            <a:avLst/>
          </a:prstGeom>
          <a:noFill/>
          <a:ln w="38100">
            <a:solidFill>
              <a:srgbClr val="B5121B"/>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9" name="TextBox 8"/>
          <p:cNvSpPr txBox="1"/>
          <p:nvPr/>
        </p:nvSpPr>
        <p:spPr>
          <a:xfrm>
            <a:off x="335146" y="5415162"/>
            <a:ext cx="8541441" cy="461665"/>
          </a:xfrm>
          <a:prstGeom prst="rect">
            <a:avLst/>
          </a:prstGeom>
          <a:solidFill>
            <a:schemeClr val="bg1"/>
          </a:solidFill>
        </p:spPr>
        <p:txBody>
          <a:bodyPr wrap="none" rtlCol="0">
            <a:spAutoFit/>
          </a:bodyPr>
          <a:lstStyle/>
          <a:p>
            <a:r>
              <a:rPr lang="en-GB" sz="2400" b="1" dirty="0" smtClean="0">
                <a:solidFill>
                  <a:srgbClr val="B5121B"/>
                </a:solidFill>
              </a:rPr>
              <a:t>The only problem now is that one question still remains: So what?</a:t>
            </a:r>
            <a:endParaRPr lang="en-GB" sz="2400" b="1" dirty="0">
              <a:solidFill>
                <a:srgbClr val="B5121B"/>
              </a:solidFill>
            </a:endParaRPr>
          </a:p>
        </p:txBody>
      </p:sp>
    </p:spTree>
    <p:extLst>
      <p:ext uri="{BB962C8B-B14F-4D97-AF65-F5344CB8AC3E}">
        <p14:creationId xmlns:p14="http://schemas.microsoft.com/office/powerpoint/2010/main" val="88110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Discussion</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smtClean="0"/>
              <a:t>Peace/truth versus justice</a:t>
            </a:r>
          </a:p>
          <a:p>
            <a:pPr lvl="1" algn="l"/>
            <a:r>
              <a:rPr lang="en-GB" sz="2000" dirty="0" smtClean="0"/>
              <a:t>Dichotomisation in the literature</a:t>
            </a:r>
          </a:p>
          <a:p>
            <a:pPr lvl="1" algn="l"/>
            <a:endParaRPr lang="en-GB" sz="2000" dirty="0" smtClean="0"/>
          </a:p>
          <a:p>
            <a:pPr lvl="1" algn="l"/>
            <a:r>
              <a:rPr lang="en-GB" sz="2000" dirty="0" smtClean="0"/>
              <a:t>However, there is a salient discourse in the ICTY of the Tribunal’s role in </a:t>
            </a:r>
            <a:r>
              <a:rPr lang="en-GB" sz="2000" i="1" dirty="0" smtClean="0"/>
              <a:t>contributing</a:t>
            </a:r>
            <a:r>
              <a:rPr lang="en-GB" sz="2000" dirty="0" smtClean="0"/>
              <a:t> to truth, peace, and reconciliation</a:t>
            </a:r>
          </a:p>
          <a:p>
            <a:pPr lvl="1" algn="l"/>
            <a:endParaRPr lang="en-GB" sz="2000" dirty="0" smtClean="0"/>
          </a:p>
          <a:p>
            <a:pPr lvl="1" algn="l"/>
            <a:r>
              <a:rPr lang="en-GB" sz="2000" dirty="0" smtClean="0"/>
              <a:t>I.e. the Tribunal expresses a different understanding of the role of transitional criminal justice in peace-building than what is frequently premised in the literature</a:t>
            </a:r>
            <a:endParaRPr lang="en-GB" sz="2000" dirty="0"/>
          </a:p>
        </p:txBody>
      </p:sp>
    </p:spTree>
    <p:extLst>
      <p:ext uri="{BB962C8B-B14F-4D97-AF65-F5344CB8AC3E}">
        <p14:creationId xmlns:p14="http://schemas.microsoft.com/office/powerpoint/2010/main" val="215018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Discussion</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smtClean="0"/>
              <a:t>A theory of language</a:t>
            </a:r>
          </a:p>
          <a:p>
            <a:pPr lvl="1" algn="l"/>
            <a:r>
              <a:rPr lang="en-GB" sz="2000" dirty="0" smtClean="0"/>
              <a:t>Language </a:t>
            </a:r>
            <a:r>
              <a:rPr lang="en-GB" sz="2000" dirty="0"/>
              <a:t>plays a vital part in understanding </a:t>
            </a:r>
            <a:r>
              <a:rPr lang="en-GB" sz="2000" dirty="0" smtClean="0"/>
              <a:t>how </a:t>
            </a:r>
            <a:r>
              <a:rPr lang="en-GB" sz="2000" dirty="0"/>
              <a:t>institutions are created, maintained and afforded power </a:t>
            </a:r>
            <a:r>
              <a:rPr lang="en-GB" sz="2000" dirty="0" smtClean="0"/>
              <a:t>in </a:t>
            </a:r>
            <a:r>
              <a:rPr lang="en-GB" sz="2000" dirty="0"/>
              <a:t>societies </a:t>
            </a:r>
          </a:p>
          <a:p>
            <a:pPr lvl="1" algn="l"/>
            <a:r>
              <a:rPr lang="en-GB" sz="2000" dirty="0" smtClean="0"/>
              <a:t>(</a:t>
            </a:r>
            <a:r>
              <a:rPr lang="en-GB" sz="2000" dirty="0"/>
              <a:t>Gee, </a:t>
            </a:r>
            <a:r>
              <a:rPr lang="en-GB" sz="2000" dirty="0" smtClean="0"/>
              <a:t>1999; Baker, 2006)</a:t>
            </a:r>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r>
              <a:rPr lang="en-GB" dirty="0" smtClean="0"/>
              <a:t>Transitional justice</a:t>
            </a:r>
          </a:p>
          <a:p>
            <a:pPr marL="800100" lvl="1" indent="-342900" algn="l">
              <a:buFont typeface="Arial" panose="020B0604020202020204" pitchFamily="34" charset="0"/>
              <a:buChar char="•"/>
            </a:pPr>
            <a:r>
              <a:rPr lang="en-GB" sz="2000" dirty="0" smtClean="0"/>
              <a:t>(Re-)establishment of justice in fragile, traumatised and polarised societies</a:t>
            </a:r>
          </a:p>
          <a:p>
            <a:pPr marL="800100" lvl="1" indent="-342900" algn="l">
              <a:buFont typeface="Arial" panose="020B0604020202020204" pitchFamily="34" charset="0"/>
              <a:buChar char="•"/>
            </a:pPr>
            <a:r>
              <a:rPr lang="en-GB" sz="2000" dirty="0"/>
              <a:t>H</a:t>
            </a:r>
            <a:r>
              <a:rPr lang="en-GB" sz="2000" dirty="0" smtClean="0"/>
              <a:t>ighly politicised context</a:t>
            </a:r>
          </a:p>
          <a:p>
            <a:pPr marL="800100" lvl="1" indent="-342900" algn="l">
              <a:buFont typeface="Arial" panose="020B0604020202020204" pitchFamily="34" charset="0"/>
              <a:buChar char="•"/>
            </a:pPr>
            <a:r>
              <a:rPr lang="en-GB" sz="2000" dirty="0" smtClean="0"/>
              <a:t>International tribunals = imposed justice?</a:t>
            </a:r>
          </a:p>
          <a:p>
            <a:pPr marL="800100" lvl="1" indent="-342900" algn="l">
              <a:buFont typeface="Arial" panose="020B0604020202020204" pitchFamily="34" charset="0"/>
              <a:buChar char="•"/>
            </a:pPr>
            <a:r>
              <a:rPr lang="en-GB" sz="2000" dirty="0" smtClean="0"/>
              <a:t>Creation of legitimacy through reconciliatory discourses</a:t>
            </a:r>
          </a:p>
          <a:p>
            <a:pPr lvl="1" algn="l"/>
            <a:endParaRPr lang="en-GB" sz="2000" dirty="0"/>
          </a:p>
          <a:p>
            <a:pPr lvl="1" algn="l"/>
            <a:endParaRPr lang="en-GB" sz="2000" dirty="0" smtClean="0"/>
          </a:p>
        </p:txBody>
      </p:sp>
    </p:spTree>
    <p:extLst>
      <p:ext uri="{BB962C8B-B14F-4D97-AF65-F5344CB8AC3E}">
        <p14:creationId xmlns:p14="http://schemas.microsoft.com/office/powerpoint/2010/main" val="277398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Introduction</a:t>
            </a:r>
            <a:endParaRPr lang="en-GB" dirty="0"/>
          </a:p>
        </p:txBody>
      </p:sp>
      <p:sp>
        <p:nvSpPr>
          <p:cNvPr id="3" name="Subtitle 2"/>
          <p:cNvSpPr>
            <a:spLocks noGrp="1"/>
          </p:cNvSpPr>
          <p:nvPr>
            <p:ph type="subTitle" idx="1"/>
          </p:nvPr>
        </p:nvSpPr>
        <p:spPr>
          <a:xfrm>
            <a:off x="399492" y="1700808"/>
            <a:ext cx="8345016" cy="4752528"/>
          </a:xfrm>
        </p:spPr>
        <p:txBody>
          <a:bodyPr/>
          <a:lstStyle/>
          <a:p>
            <a:pPr marL="342900" indent="-342900">
              <a:buFont typeface="Arial" panose="020B0604020202020204" pitchFamily="34" charset="0"/>
              <a:buChar char="•"/>
            </a:pPr>
            <a:r>
              <a:rPr lang="en-GB" dirty="0"/>
              <a:t>Transitional </a:t>
            </a:r>
            <a:r>
              <a:rPr lang="en-GB" dirty="0" smtClean="0"/>
              <a:t>justice:</a:t>
            </a:r>
          </a:p>
          <a:p>
            <a:pPr lvl="1" algn="l"/>
            <a:r>
              <a:rPr lang="en-GB" sz="2000" dirty="0" smtClean="0"/>
              <a:t>the </a:t>
            </a:r>
            <a:r>
              <a:rPr lang="en-GB" sz="2000" dirty="0"/>
              <a:t>measures applied by successor regimes in addressing past human rights </a:t>
            </a:r>
            <a:r>
              <a:rPr lang="en-GB" sz="2000" dirty="0" smtClean="0"/>
              <a:t>abuses </a:t>
            </a:r>
          </a:p>
          <a:p>
            <a:pPr lvl="1" algn="l"/>
            <a:r>
              <a:rPr lang="en-GB" sz="2000" dirty="0" smtClean="0"/>
              <a:t>trials, truth commissions, amnesties, purges, lustration</a:t>
            </a:r>
          </a:p>
          <a:p>
            <a:pPr lvl="1" algn="l"/>
            <a:endParaRPr lang="en-GB" sz="2000" dirty="0" smtClean="0"/>
          </a:p>
          <a:p>
            <a:pPr marL="342900" indent="-342900">
              <a:buFont typeface="Arial" panose="020B0604020202020204" pitchFamily="34" charset="0"/>
              <a:buChar char="•"/>
            </a:pPr>
            <a:r>
              <a:rPr lang="en-GB" dirty="0" smtClean="0"/>
              <a:t>Peace/truth versus justice</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Why reconciliation?</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7973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libri" pitchFamily="80" charset="0"/>
              </a:rPr>
              <a:t>Thank you!</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Introduction</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smtClean="0"/>
              <a:t>Corpus linguistics</a:t>
            </a:r>
          </a:p>
          <a:p>
            <a:pPr lvl="1" algn="l"/>
            <a:r>
              <a:rPr lang="en-GB" sz="2000" dirty="0" smtClean="0"/>
              <a:t>A combination of quantitative and qualitative techniques to analyse large bodies of text </a:t>
            </a:r>
            <a:r>
              <a:rPr lang="en-GB" sz="2000" i="1" dirty="0" smtClean="0"/>
              <a:t>(corpora)</a:t>
            </a:r>
          </a:p>
          <a:p>
            <a:pPr lvl="1" algn="l"/>
            <a:endParaRPr lang="en-GB" b="1" dirty="0" smtClean="0">
              <a:solidFill>
                <a:srgbClr val="FF0000"/>
              </a:solidFill>
            </a:endParaRPr>
          </a:p>
          <a:p>
            <a:pPr marL="342900" indent="-342900">
              <a:buFont typeface="Arial" panose="020B0604020202020204" pitchFamily="34" charset="0"/>
              <a:buChar char="•"/>
            </a:pPr>
            <a:r>
              <a:rPr lang="en-GB" dirty="0" smtClean="0"/>
              <a:t>Why is this relevant? A theory of language</a:t>
            </a:r>
          </a:p>
          <a:p>
            <a:pPr lvl="1" algn="l"/>
            <a:r>
              <a:rPr lang="en-GB" sz="2000" dirty="0"/>
              <a:t>Language plays a vital part in understanding how institutions are created, maintained and afforded power in societies </a:t>
            </a:r>
          </a:p>
          <a:p>
            <a:pPr lvl="1" algn="l"/>
            <a:r>
              <a:rPr lang="en-GB" sz="2000" dirty="0"/>
              <a:t>(Gee, 1999; Baker, 2006).</a:t>
            </a:r>
          </a:p>
        </p:txBody>
      </p:sp>
    </p:spTree>
    <p:extLst>
      <p:ext uri="{BB962C8B-B14F-4D97-AF65-F5344CB8AC3E}">
        <p14:creationId xmlns:p14="http://schemas.microsoft.com/office/powerpoint/2010/main" val="47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Methods and choices</a:t>
            </a:r>
            <a:endParaRPr lang="en-GB" dirty="0"/>
          </a:p>
        </p:txBody>
      </p:sp>
      <p:sp>
        <p:nvSpPr>
          <p:cNvPr id="3" name="TextBox 2"/>
          <p:cNvSpPr txBox="1"/>
          <p:nvPr/>
        </p:nvSpPr>
        <p:spPr>
          <a:xfrm>
            <a:off x="539552" y="1700808"/>
            <a:ext cx="7776863" cy="3662541"/>
          </a:xfrm>
          <a:prstGeom prst="rect">
            <a:avLst/>
          </a:prstGeom>
          <a:noFill/>
        </p:spPr>
        <p:txBody>
          <a:bodyPr wrap="square" rtlCol="0">
            <a:spAutoFit/>
          </a:bodyPr>
          <a:lstStyle/>
          <a:p>
            <a:pPr marL="342900" indent="-342900">
              <a:buFont typeface="Arial" panose="020B0604020202020204" pitchFamily="34" charset="0"/>
              <a:buChar char="•"/>
            </a:pPr>
            <a:endParaRPr lang="en-GB" sz="2400" dirty="0">
              <a:solidFill>
                <a:srgbClr val="666666"/>
              </a:solidFill>
            </a:endParaRPr>
          </a:p>
          <a:p>
            <a:pPr marL="342900" indent="-342900">
              <a:buFont typeface="Arial" panose="020B0604020202020204" pitchFamily="34" charset="0"/>
              <a:buChar char="•"/>
            </a:pPr>
            <a:r>
              <a:rPr lang="en-GB" sz="2400" dirty="0" smtClean="0">
                <a:solidFill>
                  <a:srgbClr val="666666"/>
                </a:solidFill>
              </a:rPr>
              <a:t>Corpus consists of all the </a:t>
            </a:r>
            <a:r>
              <a:rPr lang="en-GB" sz="2400" dirty="0">
                <a:solidFill>
                  <a:srgbClr val="666666"/>
                </a:solidFill>
              </a:rPr>
              <a:t>judgements by </a:t>
            </a:r>
            <a:r>
              <a:rPr lang="en-GB" sz="2400" dirty="0" smtClean="0">
                <a:solidFill>
                  <a:srgbClr val="666666"/>
                </a:solidFill>
              </a:rPr>
              <a:t>the ICTY</a:t>
            </a:r>
          </a:p>
          <a:p>
            <a:pPr marL="342900" indent="-342900">
              <a:buFont typeface="Arial" panose="020B0604020202020204" pitchFamily="34" charset="0"/>
              <a:buChar char="•"/>
            </a:pPr>
            <a:endParaRPr lang="en-GB" sz="2400" dirty="0">
              <a:solidFill>
                <a:srgbClr val="666666"/>
              </a:solidFill>
            </a:endParaRPr>
          </a:p>
          <a:p>
            <a:pPr lvl="1"/>
            <a:r>
              <a:rPr lang="en-GB" sz="2000" dirty="0">
                <a:solidFill>
                  <a:srgbClr val="666666"/>
                </a:solidFill>
              </a:rPr>
              <a:t>8.8 million </a:t>
            </a:r>
            <a:r>
              <a:rPr lang="en-GB" sz="2000" dirty="0" smtClean="0">
                <a:solidFill>
                  <a:srgbClr val="666666"/>
                </a:solidFill>
              </a:rPr>
              <a:t>words</a:t>
            </a:r>
            <a:endParaRPr lang="en-GB" sz="2000" dirty="0">
              <a:solidFill>
                <a:srgbClr val="666666"/>
              </a:solidFill>
            </a:endParaRPr>
          </a:p>
          <a:p>
            <a:pPr lvl="1"/>
            <a:r>
              <a:rPr lang="en-GB" sz="2000" dirty="0" smtClean="0">
                <a:solidFill>
                  <a:srgbClr val="666666"/>
                </a:solidFill>
              </a:rPr>
              <a:t>Self-referencing</a:t>
            </a:r>
          </a:p>
          <a:p>
            <a:pPr lvl="1"/>
            <a:endParaRPr lang="en-GB" sz="2400" dirty="0" smtClean="0"/>
          </a:p>
          <a:p>
            <a:pPr marL="342900" indent="-342900">
              <a:buFont typeface="Arial" panose="020B0604020202020204" pitchFamily="34" charset="0"/>
              <a:buChar char="•"/>
            </a:pPr>
            <a:r>
              <a:rPr lang="en-GB" sz="2400" dirty="0">
                <a:solidFill>
                  <a:srgbClr val="666666"/>
                </a:solidFill>
              </a:rPr>
              <a:t>Focus on the word “reconciliation” </a:t>
            </a:r>
          </a:p>
          <a:p>
            <a:pPr marL="342900" indent="-342900">
              <a:buFont typeface="Arial" panose="020B0604020202020204" pitchFamily="34" charset="0"/>
              <a:buChar char="•"/>
            </a:pPr>
            <a:endParaRPr lang="en-GB" sz="2400" dirty="0" smtClean="0">
              <a:solidFill>
                <a:srgbClr val="666666"/>
              </a:solidFill>
            </a:endParaRPr>
          </a:p>
          <a:p>
            <a:pPr marL="342900" indent="-342900">
              <a:buFont typeface="Arial" panose="020B0604020202020204" pitchFamily="34" charset="0"/>
              <a:buChar char="•"/>
            </a:pPr>
            <a:endParaRPr lang="en-GB" sz="2400" dirty="0" smtClean="0"/>
          </a:p>
          <a:p>
            <a:endParaRPr lang="en-GB" sz="2400" dirty="0"/>
          </a:p>
        </p:txBody>
      </p:sp>
    </p:spTree>
    <p:extLst>
      <p:ext uri="{BB962C8B-B14F-4D97-AF65-F5344CB8AC3E}">
        <p14:creationId xmlns:p14="http://schemas.microsoft.com/office/powerpoint/2010/main" val="133103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Concordance</a:t>
            </a:r>
            <a:endParaRPr lang="en-GB" dirty="0"/>
          </a:p>
        </p:txBody>
      </p:sp>
      <p:sp>
        <p:nvSpPr>
          <p:cNvPr id="3" name="TextBox 2"/>
          <p:cNvSpPr txBox="1"/>
          <p:nvPr/>
        </p:nvSpPr>
        <p:spPr>
          <a:xfrm>
            <a:off x="683568" y="1700808"/>
            <a:ext cx="7776863" cy="1384995"/>
          </a:xfrm>
          <a:prstGeom prst="rect">
            <a:avLst/>
          </a:prstGeom>
          <a:noFill/>
        </p:spPr>
        <p:txBody>
          <a:bodyPr wrap="square" rtlCol="0">
            <a:spAutoFit/>
          </a:bodyPr>
          <a:lstStyle/>
          <a:p>
            <a:r>
              <a:rPr lang="en-GB" sz="2400" dirty="0" smtClean="0">
                <a:solidFill>
                  <a:srgbClr val="666666"/>
                </a:solidFill>
              </a:rPr>
              <a:t>Key numbers</a:t>
            </a:r>
          </a:p>
          <a:p>
            <a:pPr marL="342900" indent="-342900">
              <a:buFont typeface="Arial" panose="020B0604020202020204" pitchFamily="34" charset="0"/>
              <a:buChar char="•"/>
            </a:pPr>
            <a:r>
              <a:rPr lang="en-GB" sz="2000" dirty="0" smtClean="0">
                <a:solidFill>
                  <a:srgbClr val="666666"/>
                </a:solidFill>
              </a:rPr>
              <a:t>176 hits</a:t>
            </a:r>
          </a:p>
          <a:p>
            <a:pPr marL="342900" indent="-342900">
              <a:buFont typeface="Arial" panose="020B0604020202020204" pitchFamily="34" charset="0"/>
              <a:buChar char="•"/>
            </a:pPr>
            <a:r>
              <a:rPr lang="en-GB" sz="2000" dirty="0" smtClean="0">
                <a:solidFill>
                  <a:srgbClr val="666666"/>
                </a:solidFill>
              </a:rPr>
              <a:t>16.6 per million words (PMW)</a:t>
            </a:r>
          </a:p>
          <a:p>
            <a:pPr marL="342900" indent="-342900">
              <a:buFont typeface="Arial" panose="020B0604020202020204" pitchFamily="34" charset="0"/>
              <a:buChar char="•"/>
            </a:pPr>
            <a:r>
              <a:rPr lang="en-GB" sz="2000" dirty="0" smtClean="0">
                <a:solidFill>
                  <a:srgbClr val="666666"/>
                </a:solidFill>
              </a:rPr>
              <a:t>Occurs in 37 out of 121 files (31%)</a:t>
            </a:r>
          </a:p>
        </p:txBody>
      </p:sp>
      <p:sp>
        <p:nvSpPr>
          <p:cNvPr id="7" name="TextBox 6"/>
          <p:cNvSpPr txBox="1"/>
          <p:nvPr/>
        </p:nvSpPr>
        <p:spPr>
          <a:xfrm>
            <a:off x="985042" y="5806138"/>
            <a:ext cx="5544616" cy="584775"/>
          </a:xfrm>
          <a:prstGeom prst="rect">
            <a:avLst/>
          </a:prstGeom>
          <a:noFill/>
        </p:spPr>
        <p:txBody>
          <a:bodyPr wrap="square" rtlCol="0">
            <a:spAutoFit/>
          </a:bodyPr>
          <a:lstStyle/>
          <a:p>
            <a:r>
              <a:rPr lang="en-GB" sz="1600" dirty="0">
                <a:solidFill>
                  <a:srgbClr val="666666"/>
                </a:solidFill>
              </a:rPr>
              <a:t>* 75% of hits in "transitional" contexts</a:t>
            </a:r>
          </a:p>
          <a:p>
            <a:r>
              <a:rPr lang="en-GB" sz="1600" dirty="0">
                <a:solidFill>
                  <a:srgbClr val="666666"/>
                </a:solidFill>
              </a:rPr>
              <a:t>** 57% related to financial language</a:t>
            </a:r>
          </a:p>
        </p:txBody>
      </p:sp>
      <p:pic>
        <p:nvPicPr>
          <p:cNvPr id="9" name="Picture 8"/>
          <p:cNvPicPr>
            <a:picLocks noChangeAspect="1"/>
          </p:cNvPicPr>
          <p:nvPr/>
        </p:nvPicPr>
        <p:blipFill>
          <a:blip r:embed="rId3"/>
          <a:stretch>
            <a:fillRect/>
          </a:stretch>
        </p:blipFill>
        <p:spPr>
          <a:xfrm>
            <a:off x="985042" y="3085803"/>
            <a:ext cx="6686550" cy="2676525"/>
          </a:xfrm>
          <a:prstGeom prst="rect">
            <a:avLst/>
          </a:prstGeom>
        </p:spPr>
      </p:pic>
    </p:spTree>
    <p:extLst>
      <p:ext uri="{BB962C8B-B14F-4D97-AF65-F5344CB8AC3E}">
        <p14:creationId xmlns:p14="http://schemas.microsoft.com/office/powerpoint/2010/main" val="3688903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Concordance</a:t>
            </a:r>
            <a:endParaRPr lang="en-GB" dirty="0"/>
          </a:p>
        </p:txBody>
      </p:sp>
      <p:sp>
        <p:nvSpPr>
          <p:cNvPr id="3" name="TextBox 2"/>
          <p:cNvSpPr txBox="1"/>
          <p:nvPr/>
        </p:nvSpPr>
        <p:spPr>
          <a:xfrm>
            <a:off x="503548" y="1702576"/>
            <a:ext cx="8136904" cy="3046988"/>
          </a:xfrm>
          <a:prstGeom prst="rect">
            <a:avLst/>
          </a:prstGeom>
          <a:noFill/>
        </p:spPr>
        <p:txBody>
          <a:bodyPr wrap="square" rtlCol="0">
            <a:spAutoFit/>
          </a:bodyPr>
          <a:lstStyle/>
          <a:p>
            <a:r>
              <a:rPr lang="en-GB" sz="2400" dirty="0" smtClean="0">
                <a:solidFill>
                  <a:srgbClr val="666666"/>
                </a:solidFill>
              </a:rPr>
              <a:t>A simple sorting of  the results show some tendencies of patterns</a:t>
            </a:r>
          </a:p>
          <a:p>
            <a:endParaRPr lang="en-GB" sz="2400" dirty="0" smtClean="0">
              <a:solidFill>
                <a:srgbClr val="666666"/>
              </a:solidFill>
            </a:endParaRPr>
          </a:p>
          <a:p>
            <a:pPr marL="342900" indent="-342900">
              <a:buFont typeface="Arial" panose="020B0604020202020204" pitchFamily="34" charset="0"/>
              <a:buChar char="•"/>
            </a:pPr>
            <a:r>
              <a:rPr lang="en-GB" sz="2000" dirty="0" smtClean="0">
                <a:solidFill>
                  <a:srgbClr val="666666"/>
                </a:solidFill>
              </a:rPr>
              <a:t>V</a:t>
            </a:r>
            <a:r>
              <a:rPr lang="en-GB" sz="2000" i="1" dirty="0" smtClean="0">
                <a:solidFill>
                  <a:srgbClr val="666666"/>
                </a:solidFill>
              </a:rPr>
              <a:t>erbs</a:t>
            </a:r>
            <a:r>
              <a:rPr lang="en-GB" sz="2000" dirty="0" smtClean="0">
                <a:solidFill>
                  <a:srgbClr val="666666"/>
                </a:solidFill>
              </a:rPr>
              <a:t> occurring frequently to the left of “reconciliation”</a:t>
            </a:r>
          </a:p>
          <a:p>
            <a:r>
              <a:rPr lang="en-GB" sz="2000" i="1" dirty="0">
                <a:solidFill>
                  <a:srgbClr val="666666"/>
                </a:solidFill>
              </a:rPr>
              <a:t>	</a:t>
            </a:r>
            <a:endParaRPr lang="en-GB" sz="2000" i="1" dirty="0" smtClean="0">
              <a:solidFill>
                <a:srgbClr val="666666"/>
              </a:solidFill>
            </a:endParaRPr>
          </a:p>
          <a:p>
            <a:r>
              <a:rPr lang="en-GB" sz="2000" i="1" dirty="0" smtClean="0">
                <a:solidFill>
                  <a:srgbClr val="666666"/>
                </a:solidFill>
              </a:rPr>
              <a:t>      </a:t>
            </a:r>
          </a:p>
          <a:p>
            <a:pPr marL="342900" indent="-342900">
              <a:buFont typeface="Arial" panose="020B0604020202020204" pitchFamily="34" charset="0"/>
              <a:buChar char="•"/>
            </a:pPr>
            <a:endParaRPr lang="en-GB" sz="2000" dirty="0" smtClean="0">
              <a:solidFill>
                <a:srgbClr val="666666"/>
              </a:solidFill>
            </a:endParaRPr>
          </a:p>
          <a:p>
            <a:pPr marL="342900" indent="-342900">
              <a:buFont typeface="Arial" panose="020B0604020202020204" pitchFamily="34" charset="0"/>
              <a:buChar char="•"/>
            </a:pPr>
            <a:r>
              <a:rPr lang="en-GB" sz="2000" dirty="0" smtClean="0">
                <a:solidFill>
                  <a:srgbClr val="666666"/>
                </a:solidFill>
              </a:rPr>
              <a:t>N</a:t>
            </a:r>
            <a:r>
              <a:rPr lang="en-GB" sz="2000" i="1" dirty="0" smtClean="0">
                <a:solidFill>
                  <a:srgbClr val="666666"/>
                </a:solidFill>
              </a:rPr>
              <a:t>ouns</a:t>
            </a:r>
            <a:r>
              <a:rPr lang="en-GB" sz="2000" dirty="0" smtClean="0">
                <a:solidFill>
                  <a:srgbClr val="666666"/>
                </a:solidFill>
              </a:rPr>
              <a:t> occurring </a:t>
            </a:r>
            <a:r>
              <a:rPr lang="en-GB" sz="2000" dirty="0">
                <a:solidFill>
                  <a:srgbClr val="666666"/>
                </a:solidFill>
              </a:rPr>
              <a:t>frequently close to “reconciliation”</a:t>
            </a:r>
          </a:p>
          <a:p>
            <a:endParaRPr lang="en-GB" sz="2000" i="1" dirty="0" smtClean="0">
              <a:solidFill>
                <a:srgbClr val="666666"/>
              </a:solidFill>
            </a:endParaRPr>
          </a:p>
        </p:txBody>
      </p:sp>
      <p:sp>
        <p:nvSpPr>
          <p:cNvPr id="4" name="TextBox 3"/>
          <p:cNvSpPr txBox="1"/>
          <p:nvPr/>
        </p:nvSpPr>
        <p:spPr>
          <a:xfrm>
            <a:off x="-66601" y="4509120"/>
            <a:ext cx="7245233" cy="3754874"/>
          </a:xfrm>
          <a:prstGeom prst="rect">
            <a:avLst/>
          </a:prstGeom>
          <a:noFill/>
        </p:spPr>
        <p:txBody>
          <a:bodyPr wrap="square" numCol="3" rtlCol="0">
            <a:spAutoFit/>
          </a:bodyPr>
          <a:lstStyle/>
          <a:p>
            <a:pPr lvl="2"/>
            <a:r>
              <a:rPr lang="en-GB" sz="2000" i="1" dirty="0">
                <a:solidFill>
                  <a:srgbClr val="666666"/>
                </a:solidFill>
              </a:rPr>
              <a:t>process, </a:t>
            </a:r>
          </a:p>
          <a:p>
            <a:pPr lvl="2"/>
            <a:r>
              <a:rPr lang="en-GB" sz="2000" i="1" dirty="0">
                <a:solidFill>
                  <a:srgbClr val="666666"/>
                </a:solidFill>
              </a:rPr>
              <a:t>remorse, </a:t>
            </a:r>
          </a:p>
          <a:p>
            <a:pPr lvl="2"/>
            <a:r>
              <a:rPr lang="en-GB" sz="2000" i="1" dirty="0">
                <a:solidFill>
                  <a:srgbClr val="666666"/>
                </a:solidFill>
              </a:rPr>
              <a:t>peace/peace-building, </a:t>
            </a:r>
          </a:p>
          <a:p>
            <a:pPr lvl="2"/>
            <a:endParaRPr lang="en-GB" sz="2000" i="1" dirty="0" smtClean="0">
              <a:solidFill>
                <a:srgbClr val="666666"/>
              </a:solidFill>
            </a:endParaRPr>
          </a:p>
          <a:p>
            <a:pPr lvl="2"/>
            <a:endParaRPr lang="en-GB" sz="2000" i="1" dirty="0">
              <a:solidFill>
                <a:srgbClr val="666666"/>
              </a:solidFill>
            </a:endParaRPr>
          </a:p>
          <a:p>
            <a:pPr lvl="2"/>
            <a:endParaRPr lang="en-GB" sz="2000" i="1" dirty="0" smtClean="0">
              <a:solidFill>
                <a:srgbClr val="666666"/>
              </a:solidFill>
            </a:endParaRPr>
          </a:p>
          <a:p>
            <a:pPr lvl="2"/>
            <a:endParaRPr lang="en-GB" sz="2000" i="1" dirty="0">
              <a:solidFill>
                <a:srgbClr val="666666"/>
              </a:solidFill>
            </a:endParaRPr>
          </a:p>
          <a:p>
            <a:pPr lvl="2"/>
            <a:endParaRPr lang="en-GB" sz="2000" i="1" dirty="0" smtClean="0">
              <a:solidFill>
                <a:srgbClr val="666666"/>
              </a:solidFill>
            </a:endParaRPr>
          </a:p>
          <a:p>
            <a:pPr lvl="2"/>
            <a:endParaRPr lang="en-GB" sz="2000" i="1" dirty="0">
              <a:solidFill>
                <a:srgbClr val="666666"/>
              </a:solidFill>
            </a:endParaRPr>
          </a:p>
          <a:p>
            <a:pPr lvl="2"/>
            <a:endParaRPr lang="en-GB" sz="2000" i="1" dirty="0" smtClean="0">
              <a:solidFill>
                <a:srgbClr val="666666"/>
              </a:solidFill>
            </a:endParaRPr>
          </a:p>
          <a:p>
            <a:pPr lvl="2"/>
            <a:endParaRPr lang="en-GB" sz="2000" i="1" dirty="0">
              <a:solidFill>
                <a:srgbClr val="666666"/>
              </a:solidFill>
            </a:endParaRPr>
          </a:p>
          <a:p>
            <a:pPr lvl="2"/>
            <a:r>
              <a:rPr lang="en-GB" sz="2000" i="1" dirty="0" smtClean="0">
                <a:solidFill>
                  <a:srgbClr val="666666"/>
                </a:solidFill>
              </a:rPr>
              <a:t>truth</a:t>
            </a:r>
            <a:r>
              <a:rPr lang="en-GB" sz="2000" i="1" dirty="0">
                <a:solidFill>
                  <a:srgbClr val="666666"/>
                </a:solidFill>
              </a:rPr>
              <a:t>, </a:t>
            </a:r>
          </a:p>
          <a:p>
            <a:pPr lvl="2"/>
            <a:r>
              <a:rPr lang="en-GB" sz="2000" i="1" dirty="0">
                <a:solidFill>
                  <a:srgbClr val="666666"/>
                </a:solidFill>
              </a:rPr>
              <a:t>guilty plea, </a:t>
            </a:r>
          </a:p>
          <a:p>
            <a:pPr lvl="2"/>
            <a:r>
              <a:rPr lang="en-GB" sz="2000" i="1" dirty="0">
                <a:solidFill>
                  <a:srgbClr val="666666"/>
                </a:solidFill>
              </a:rPr>
              <a:t>communities, </a:t>
            </a:r>
          </a:p>
          <a:p>
            <a:pPr lvl="2"/>
            <a:r>
              <a:rPr lang="en-GB" sz="2000" i="1" dirty="0">
                <a:solidFill>
                  <a:srgbClr val="666666"/>
                </a:solidFill>
              </a:rPr>
              <a:t>region, </a:t>
            </a:r>
          </a:p>
          <a:p>
            <a:pPr lvl="2"/>
            <a:endParaRPr lang="en-GB" sz="2000" i="1" dirty="0" smtClean="0">
              <a:solidFill>
                <a:srgbClr val="666666"/>
              </a:solidFill>
            </a:endParaRPr>
          </a:p>
          <a:p>
            <a:pPr lvl="2"/>
            <a:endParaRPr lang="en-GB" sz="2000" i="1" dirty="0">
              <a:solidFill>
                <a:srgbClr val="666666"/>
              </a:solidFill>
            </a:endParaRPr>
          </a:p>
          <a:p>
            <a:pPr lvl="2"/>
            <a:endParaRPr lang="en-GB" sz="2000" i="1" dirty="0" smtClean="0">
              <a:solidFill>
                <a:srgbClr val="666666"/>
              </a:solidFill>
            </a:endParaRPr>
          </a:p>
          <a:p>
            <a:pPr lvl="2"/>
            <a:endParaRPr lang="en-GB" sz="2000" i="1" dirty="0">
              <a:solidFill>
                <a:srgbClr val="666666"/>
              </a:solidFill>
            </a:endParaRPr>
          </a:p>
          <a:p>
            <a:pPr lvl="2"/>
            <a:endParaRPr lang="en-GB" sz="2000" i="1" dirty="0" smtClean="0">
              <a:solidFill>
                <a:srgbClr val="666666"/>
              </a:solidFill>
            </a:endParaRPr>
          </a:p>
          <a:p>
            <a:pPr lvl="2"/>
            <a:endParaRPr lang="en-GB" sz="2000" i="1" dirty="0">
              <a:solidFill>
                <a:srgbClr val="666666"/>
              </a:solidFill>
            </a:endParaRPr>
          </a:p>
          <a:p>
            <a:pPr lvl="2"/>
            <a:endParaRPr lang="en-GB" sz="2000" i="1" dirty="0" smtClean="0">
              <a:solidFill>
                <a:srgbClr val="666666"/>
              </a:solidFill>
            </a:endParaRPr>
          </a:p>
          <a:p>
            <a:pPr lvl="2"/>
            <a:endParaRPr lang="en-GB" sz="2000" i="1" dirty="0">
              <a:solidFill>
                <a:srgbClr val="666666"/>
              </a:solidFill>
            </a:endParaRPr>
          </a:p>
          <a:p>
            <a:pPr lvl="2"/>
            <a:r>
              <a:rPr lang="en-GB" sz="2000" i="1" dirty="0" smtClean="0">
                <a:solidFill>
                  <a:srgbClr val="666666"/>
                </a:solidFill>
              </a:rPr>
              <a:t>Bosnia </a:t>
            </a:r>
            <a:r>
              <a:rPr lang="en-GB" sz="2000" i="1" dirty="0">
                <a:solidFill>
                  <a:srgbClr val="666666"/>
                </a:solidFill>
              </a:rPr>
              <a:t>and Herzegovina, </a:t>
            </a:r>
          </a:p>
          <a:p>
            <a:pPr lvl="2"/>
            <a:r>
              <a:rPr lang="en-GB" sz="2000" i="1" dirty="0">
                <a:solidFill>
                  <a:srgbClr val="666666"/>
                </a:solidFill>
              </a:rPr>
              <a:t>former Yugoslavia</a:t>
            </a:r>
          </a:p>
          <a:p>
            <a:endParaRPr lang="en-GB" dirty="0"/>
          </a:p>
        </p:txBody>
      </p:sp>
      <p:sp>
        <p:nvSpPr>
          <p:cNvPr id="5" name="TextBox 4"/>
          <p:cNvSpPr txBox="1"/>
          <p:nvPr/>
        </p:nvSpPr>
        <p:spPr>
          <a:xfrm>
            <a:off x="827584" y="3226070"/>
            <a:ext cx="7128792" cy="707886"/>
          </a:xfrm>
          <a:prstGeom prst="rect">
            <a:avLst/>
          </a:prstGeom>
          <a:noFill/>
        </p:spPr>
        <p:txBody>
          <a:bodyPr wrap="square" numCol="3" rtlCol="0">
            <a:spAutoFit/>
          </a:bodyPr>
          <a:lstStyle/>
          <a:p>
            <a:r>
              <a:rPr lang="en-GB" sz="2000" i="1" dirty="0" smtClean="0">
                <a:solidFill>
                  <a:srgbClr val="666666"/>
                </a:solidFill>
              </a:rPr>
              <a:t>promote</a:t>
            </a:r>
            <a:r>
              <a:rPr lang="en-GB" sz="2000" i="1" dirty="0">
                <a:solidFill>
                  <a:srgbClr val="666666"/>
                </a:solidFill>
              </a:rPr>
              <a:t>, </a:t>
            </a:r>
            <a:endParaRPr lang="en-GB" sz="2000" i="1" dirty="0" smtClean="0">
              <a:solidFill>
                <a:srgbClr val="666666"/>
              </a:solidFill>
            </a:endParaRPr>
          </a:p>
          <a:p>
            <a:endParaRPr lang="en-GB" sz="2000" i="1" dirty="0">
              <a:solidFill>
                <a:srgbClr val="666666"/>
              </a:solidFill>
            </a:endParaRPr>
          </a:p>
          <a:p>
            <a:r>
              <a:rPr lang="en-GB" sz="2000" i="1" dirty="0" smtClean="0">
                <a:solidFill>
                  <a:srgbClr val="666666"/>
                </a:solidFill>
              </a:rPr>
              <a:t>provide</a:t>
            </a:r>
            <a:r>
              <a:rPr lang="en-GB" sz="2000" i="1" dirty="0">
                <a:solidFill>
                  <a:srgbClr val="666666"/>
                </a:solidFill>
              </a:rPr>
              <a:t>, </a:t>
            </a:r>
            <a:endParaRPr lang="en-GB" sz="2000" i="1" dirty="0" smtClean="0">
              <a:solidFill>
                <a:srgbClr val="666666"/>
              </a:solidFill>
            </a:endParaRPr>
          </a:p>
          <a:p>
            <a:endParaRPr lang="en-GB" sz="2000" i="1" dirty="0">
              <a:solidFill>
                <a:srgbClr val="666666"/>
              </a:solidFill>
            </a:endParaRPr>
          </a:p>
          <a:p>
            <a:r>
              <a:rPr lang="en-GB" sz="2000" i="1" dirty="0" smtClean="0">
                <a:solidFill>
                  <a:srgbClr val="666666"/>
                </a:solidFill>
              </a:rPr>
              <a:t>contribute</a:t>
            </a:r>
            <a:endParaRPr lang="en-GB" sz="2000" i="1" dirty="0">
              <a:solidFill>
                <a:srgbClr val="666666"/>
              </a:solidFill>
            </a:endParaRPr>
          </a:p>
          <a:p>
            <a:endParaRPr lang="en-GB" sz="2000" dirty="0"/>
          </a:p>
        </p:txBody>
      </p:sp>
    </p:spTree>
    <p:extLst>
      <p:ext uri="{BB962C8B-B14F-4D97-AF65-F5344CB8AC3E}">
        <p14:creationId xmlns:p14="http://schemas.microsoft.com/office/powerpoint/2010/main" val="398427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23" end="2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24" end="2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Concordance</a:t>
            </a:r>
            <a:endParaRPr lang="en-GB" dirty="0"/>
          </a:p>
        </p:txBody>
      </p:sp>
      <p:pic>
        <p:nvPicPr>
          <p:cNvPr id="4" name="Picture 3"/>
          <p:cNvPicPr>
            <a:picLocks noChangeAspect="1"/>
          </p:cNvPicPr>
          <p:nvPr/>
        </p:nvPicPr>
        <p:blipFill>
          <a:blip r:embed="rId2"/>
          <a:stretch>
            <a:fillRect/>
          </a:stretch>
        </p:blipFill>
        <p:spPr>
          <a:xfrm>
            <a:off x="785025" y="1699404"/>
            <a:ext cx="7573950" cy="4752528"/>
          </a:xfrm>
          <a:prstGeom prst="rect">
            <a:avLst/>
          </a:prstGeom>
        </p:spPr>
      </p:pic>
      <p:sp>
        <p:nvSpPr>
          <p:cNvPr id="5" name="Rounded Rectangle 4"/>
          <p:cNvSpPr/>
          <p:nvPr/>
        </p:nvSpPr>
        <p:spPr>
          <a:xfrm>
            <a:off x="3207270" y="1699404"/>
            <a:ext cx="2588866" cy="4752528"/>
          </a:xfrm>
          <a:prstGeom prst="roundRect">
            <a:avLst/>
          </a:prstGeom>
          <a:noFill/>
          <a:ln w="57150">
            <a:solidFill>
              <a:srgbClr val="B5121B"/>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414636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Concordance</a:t>
            </a:r>
            <a:endParaRPr lang="en-GB" dirty="0"/>
          </a:p>
        </p:txBody>
      </p:sp>
      <p:pic>
        <p:nvPicPr>
          <p:cNvPr id="4" name="Picture 3"/>
          <p:cNvPicPr>
            <a:picLocks noChangeAspect="1"/>
          </p:cNvPicPr>
          <p:nvPr/>
        </p:nvPicPr>
        <p:blipFill>
          <a:blip r:embed="rId2"/>
          <a:stretch>
            <a:fillRect/>
          </a:stretch>
        </p:blipFill>
        <p:spPr>
          <a:xfrm>
            <a:off x="655205" y="1916832"/>
            <a:ext cx="7833590" cy="3672408"/>
          </a:xfrm>
          <a:prstGeom prst="rect">
            <a:avLst/>
          </a:prstGeom>
        </p:spPr>
      </p:pic>
      <p:sp>
        <p:nvSpPr>
          <p:cNvPr id="5" name="Rounded Rectangle 4"/>
          <p:cNvSpPr/>
          <p:nvPr/>
        </p:nvSpPr>
        <p:spPr>
          <a:xfrm>
            <a:off x="3419871" y="1844824"/>
            <a:ext cx="2304257" cy="3816424"/>
          </a:xfrm>
          <a:prstGeom prst="roundRect">
            <a:avLst/>
          </a:prstGeom>
          <a:noFill/>
          <a:ln w="57150">
            <a:solidFill>
              <a:srgbClr val="B5121B"/>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619839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Concordance</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037" y="2282785"/>
            <a:ext cx="7019925" cy="1162050"/>
          </a:xfrm>
          <a:prstGeom prst="rect">
            <a:avLst/>
          </a:prstGeom>
        </p:spPr>
      </p:pic>
      <p:sp>
        <p:nvSpPr>
          <p:cNvPr id="5" name="Rounded Rectangle 4"/>
          <p:cNvSpPr/>
          <p:nvPr/>
        </p:nvSpPr>
        <p:spPr>
          <a:xfrm>
            <a:off x="3203847" y="2213258"/>
            <a:ext cx="2736305" cy="1301105"/>
          </a:xfrm>
          <a:prstGeom prst="roundRect">
            <a:avLst/>
          </a:prstGeom>
          <a:noFill/>
          <a:ln w="57150">
            <a:solidFill>
              <a:srgbClr val="B5121B"/>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921161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8C0E1D"/>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52B1E"/>
      </a:hlink>
      <a:folHlink>
        <a:srgbClr val="D52B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 2: Text Only">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52B1E"/>
      </a:hlink>
      <a:folHlink>
        <a:srgbClr val="D52B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2771</TotalTime>
  <Words>1516</Words>
  <Application>Microsoft Office PowerPoint</Application>
  <PresentationFormat>On-screen Show (4:3)</PresentationFormat>
  <Paragraphs>210</Paragraphs>
  <Slides>20</Slides>
  <Notes>11</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Slide 2: Text Only</vt:lpstr>
      <vt:lpstr>Mapping reconciliation in transitional criminal justice:  a corpus linguistic approach</vt:lpstr>
      <vt:lpstr>Introduction</vt:lpstr>
      <vt:lpstr>Introduction</vt:lpstr>
      <vt:lpstr>Methods and choices</vt:lpstr>
      <vt:lpstr>Concordance</vt:lpstr>
      <vt:lpstr>Concordance</vt:lpstr>
      <vt:lpstr>Concordance</vt:lpstr>
      <vt:lpstr>Concordance</vt:lpstr>
      <vt:lpstr>Concordance</vt:lpstr>
      <vt:lpstr>Concordance</vt:lpstr>
      <vt:lpstr>Concordance</vt:lpstr>
      <vt:lpstr>Concordance</vt:lpstr>
      <vt:lpstr>Collocation</vt:lpstr>
      <vt:lpstr>Collocation</vt:lpstr>
      <vt:lpstr>Constructing reconciliation</vt:lpstr>
      <vt:lpstr>Constructing reconciliation</vt:lpstr>
      <vt:lpstr>Constructing reconciliation</vt:lpstr>
      <vt:lpstr>Discussion</vt:lpstr>
      <vt:lpstr>Discussion</vt:lpstr>
      <vt:lpstr>Thank you!</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wendy.gallagher</dc:creator>
  <cp:lastModifiedBy>Claire and James</cp:lastModifiedBy>
  <cp:revision>125</cp:revision>
  <dcterms:created xsi:type="dcterms:W3CDTF">2011-10-31T13:04:17Z</dcterms:created>
  <dcterms:modified xsi:type="dcterms:W3CDTF">2014-11-05T20:01:22Z</dcterms:modified>
</cp:coreProperties>
</file>