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27" r:id="rId3"/>
    <p:sldId id="309" r:id="rId4"/>
    <p:sldId id="284" r:id="rId5"/>
    <p:sldId id="316" r:id="rId6"/>
    <p:sldId id="286" r:id="rId7"/>
    <p:sldId id="300" r:id="rId8"/>
    <p:sldId id="304" r:id="rId9"/>
    <p:sldId id="313" r:id="rId10"/>
    <p:sldId id="305" r:id="rId11"/>
    <p:sldId id="312" r:id="rId12"/>
    <p:sldId id="314" r:id="rId13"/>
    <p:sldId id="307" r:id="rId14"/>
    <p:sldId id="315" r:id="rId15"/>
    <p:sldId id="285" r:id="rId16"/>
    <p:sldId id="318" r:id="rId17"/>
    <p:sldId id="326" r:id="rId18"/>
    <p:sldId id="325" r:id="rId19"/>
    <p:sldId id="330" r:id="rId20"/>
    <p:sldId id="322" r:id="rId21"/>
    <p:sldId id="323" r:id="rId22"/>
    <p:sldId id="324" r:id="rId23"/>
    <p:sldId id="329" r:id="rId24"/>
    <p:sldId id="328" r:id="rId25"/>
    <p:sldId id="331" r:id="rId26"/>
    <p:sldId id="289" r:id="rId27"/>
    <p:sldId id="319" r:id="rId28"/>
    <p:sldId id="291" r:id="rId29"/>
    <p:sldId id="321" r:id="rId30"/>
    <p:sldId id="332" r:id="rId31"/>
    <p:sldId id="292" r:id="rId32"/>
    <p:sldId id="293" r:id="rId33"/>
    <p:sldId id="32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A86ED4"/>
    <a:srgbClr val="FFE181"/>
    <a:srgbClr val="FF8181"/>
    <a:srgbClr val="A6D86E"/>
    <a:srgbClr val="61BBFF"/>
    <a:srgbClr val="7E36B4"/>
    <a:srgbClr val="0081E2"/>
    <a:srgbClr val="74B230"/>
    <a:srgbClr val="FF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1" autoAdjust="0"/>
    <p:restoredTop sz="89165" autoAdjust="0"/>
  </p:normalViewPr>
  <p:slideViewPr>
    <p:cSldViewPr>
      <p:cViewPr>
        <p:scale>
          <a:sx n="88" d="100"/>
          <a:sy n="88" d="100"/>
        </p:scale>
        <p:origin x="-1680" y="-72"/>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B5919-5343-486B-BD65-9A27F74BEFD1}" type="datetimeFigureOut">
              <a:rPr lang="en-GB" smtClean="0"/>
              <a:t>22/10/2014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04933-08A8-4A18-ADC6-E37715698296}" type="slidenum">
              <a:rPr lang="en-GB" smtClean="0"/>
              <a:t>‹#›</a:t>
            </a:fld>
            <a:endParaRPr lang="en-GB"/>
          </a:p>
        </p:txBody>
      </p:sp>
    </p:spTree>
    <p:extLst>
      <p:ext uri="{BB962C8B-B14F-4D97-AF65-F5344CB8AC3E}">
        <p14:creationId xmlns:p14="http://schemas.microsoft.com/office/powerpoint/2010/main" val="239697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1</a:t>
            </a:fld>
            <a:endParaRPr lang="en-GB"/>
          </a:p>
        </p:txBody>
      </p:sp>
    </p:spTree>
    <p:extLst>
      <p:ext uri="{BB962C8B-B14F-4D97-AF65-F5344CB8AC3E}">
        <p14:creationId xmlns:p14="http://schemas.microsoft.com/office/powerpoint/2010/main" val="175851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12</a:t>
            </a:fld>
            <a:endParaRPr lang="en-GB"/>
          </a:p>
        </p:txBody>
      </p:sp>
    </p:spTree>
    <p:extLst>
      <p:ext uri="{BB962C8B-B14F-4D97-AF65-F5344CB8AC3E}">
        <p14:creationId xmlns:p14="http://schemas.microsoft.com/office/powerpoint/2010/main" val="316159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13</a:t>
            </a:fld>
            <a:endParaRPr lang="en-GB"/>
          </a:p>
        </p:txBody>
      </p:sp>
    </p:spTree>
    <p:extLst>
      <p:ext uri="{BB962C8B-B14F-4D97-AF65-F5344CB8AC3E}">
        <p14:creationId xmlns:p14="http://schemas.microsoft.com/office/powerpoint/2010/main" val="3161599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14</a:t>
            </a:fld>
            <a:endParaRPr lang="en-GB"/>
          </a:p>
        </p:txBody>
      </p:sp>
    </p:spTree>
    <p:extLst>
      <p:ext uri="{BB962C8B-B14F-4D97-AF65-F5344CB8AC3E}">
        <p14:creationId xmlns:p14="http://schemas.microsoft.com/office/powerpoint/2010/main" val="316159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51F04933-08A8-4A18-ADC6-E37715698296}" type="slidenum">
              <a:rPr lang="en-GB" smtClean="0"/>
              <a:t>15</a:t>
            </a:fld>
            <a:endParaRPr lang="en-GB"/>
          </a:p>
        </p:txBody>
      </p:sp>
    </p:spTree>
    <p:extLst>
      <p:ext uri="{BB962C8B-B14F-4D97-AF65-F5344CB8AC3E}">
        <p14:creationId xmlns:p14="http://schemas.microsoft.com/office/powerpoint/2010/main" val="96039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51F04933-08A8-4A18-ADC6-E37715698296}" type="slidenum">
              <a:rPr lang="en-GB" smtClean="0"/>
              <a:t>16</a:t>
            </a:fld>
            <a:endParaRPr lang="en-GB"/>
          </a:p>
        </p:txBody>
      </p:sp>
    </p:spTree>
    <p:extLst>
      <p:ext uri="{BB962C8B-B14F-4D97-AF65-F5344CB8AC3E}">
        <p14:creationId xmlns:p14="http://schemas.microsoft.com/office/powerpoint/2010/main" val="96039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27</a:t>
            </a:fld>
            <a:endParaRPr lang="en-GB"/>
          </a:p>
        </p:txBody>
      </p:sp>
    </p:spTree>
    <p:extLst>
      <p:ext uri="{BB962C8B-B14F-4D97-AF65-F5344CB8AC3E}">
        <p14:creationId xmlns:p14="http://schemas.microsoft.com/office/powerpoint/2010/main" val="363778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28</a:t>
            </a:fld>
            <a:endParaRPr lang="en-GB"/>
          </a:p>
        </p:txBody>
      </p:sp>
    </p:spTree>
    <p:extLst>
      <p:ext uri="{BB962C8B-B14F-4D97-AF65-F5344CB8AC3E}">
        <p14:creationId xmlns:p14="http://schemas.microsoft.com/office/powerpoint/2010/main" val="339346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33</a:t>
            </a:fld>
            <a:endParaRPr lang="en-GB"/>
          </a:p>
        </p:txBody>
      </p:sp>
    </p:spTree>
    <p:extLst>
      <p:ext uri="{BB962C8B-B14F-4D97-AF65-F5344CB8AC3E}">
        <p14:creationId xmlns:p14="http://schemas.microsoft.com/office/powerpoint/2010/main" val="175851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interesting how ‘the consumer’ has come to play such a prominent role in modern competition</a:t>
            </a:r>
            <a:r>
              <a:rPr lang="en-GB" baseline="0" dirty="0" smtClean="0"/>
              <a:t> policy.</a:t>
            </a:r>
          </a:p>
          <a:p>
            <a:pPr marL="0" indent="0">
              <a:buFontTx/>
              <a:buNone/>
            </a:pPr>
            <a:r>
              <a:rPr lang="en-GB" baseline="0" dirty="0" smtClean="0"/>
              <a:t>- It’s analogous to being attributed a ‘label’ – we are each consumers and, as such, there are certain things we all attribute a great deal of value to as consumers…</a:t>
            </a:r>
          </a:p>
          <a:p>
            <a:pPr marL="0" indent="0">
              <a:buFontTx/>
              <a:buNone/>
            </a:pPr>
            <a:endParaRPr lang="en-GB" baseline="0" dirty="0" smtClean="0"/>
          </a:p>
          <a:p>
            <a:pPr marL="0" indent="0">
              <a:buFontTx/>
              <a:buNone/>
            </a:pPr>
            <a:r>
              <a:rPr lang="en-GB" baseline="0" dirty="0" smtClean="0"/>
              <a:t>-  For example, </a:t>
            </a:r>
            <a:r>
              <a:rPr lang="en-GB" b="1" baseline="0" dirty="0" smtClean="0"/>
              <a:t>(</a:t>
            </a:r>
            <a:r>
              <a:rPr lang="en-GB" b="1" baseline="0" dirty="0" err="1" smtClean="0"/>
              <a:t>i</a:t>
            </a:r>
            <a:r>
              <a:rPr lang="en-GB" b="1" baseline="0" dirty="0" smtClean="0"/>
              <a:t>)</a:t>
            </a:r>
            <a:r>
              <a:rPr lang="en-GB" baseline="0" dirty="0" smtClean="0"/>
              <a:t> we want lower prices for our goods and services, </a:t>
            </a:r>
            <a:r>
              <a:rPr lang="en-GB" b="1" baseline="0" dirty="0" smtClean="0"/>
              <a:t>(ii)</a:t>
            </a:r>
            <a:r>
              <a:rPr lang="en-GB" baseline="0" dirty="0" smtClean="0"/>
              <a:t> we want better quality goods and services, or at least </a:t>
            </a:r>
            <a:r>
              <a:rPr lang="en-GB" b="1" baseline="0" dirty="0" smtClean="0"/>
              <a:t>(iii)</a:t>
            </a:r>
            <a:r>
              <a:rPr lang="en-GB" baseline="0" dirty="0" smtClean="0"/>
              <a:t> we (in the most part) want some degree of choice in the products and services available to us. Each of these things can be achieved under competitive markets </a:t>
            </a:r>
            <a:r>
              <a:rPr lang="en-GB" b="1" baseline="0" dirty="0" smtClean="0"/>
              <a:t>(As far as I’m concerned, there’s no doubt about that).</a:t>
            </a:r>
          </a:p>
          <a:p>
            <a:pPr marL="0" indent="0">
              <a:buFontTx/>
              <a:buNone/>
            </a:pPr>
            <a:endParaRPr lang="en-GB" b="1" dirty="0" smtClean="0"/>
          </a:p>
          <a:p>
            <a:pPr marL="0" indent="0">
              <a:buFontTx/>
              <a:buNone/>
            </a:pPr>
            <a:r>
              <a:rPr lang="en-GB" b="0" dirty="0" smtClean="0"/>
              <a:t>But</a:t>
            </a:r>
            <a:r>
              <a:rPr lang="en-GB" b="0" baseline="0" dirty="0" smtClean="0"/>
              <a:t> although we may each be consumers, that is not all we are defined by – or, at least, it shouldn’t be. We are each also </a:t>
            </a:r>
            <a:r>
              <a:rPr lang="en-GB" b="1" baseline="0" dirty="0" smtClean="0"/>
              <a:t>members of the public</a:t>
            </a:r>
            <a:r>
              <a:rPr lang="en-GB" b="0" baseline="0" dirty="0" smtClean="0"/>
              <a:t> and we care about things other than low prices, quality and choice. These things we see on the slide here are all things that have an impact on us, albeit in ways that are less easily observable than consumer welfare.</a:t>
            </a:r>
            <a:endParaRPr lang="en-GB" b="0" dirty="0"/>
          </a:p>
        </p:txBody>
      </p:sp>
      <p:sp>
        <p:nvSpPr>
          <p:cNvPr id="4" name="Slide Number Placeholder 3"/>
          <p:cNvSpPr>
            <a:spLocks noGrp="1"/>
          </p:cNvSpPr>
          <p:nvPr>
            <p:ph type="sldNum" sz="quarter" idx="10"/>
          </p:nvPr>
        </p:nvSpPr>
        <p:spPr/>
        <p:txBody>
          <a:bodyPr/>
          <a:lstStyle/>
          <a:p>
            <a:fld id="{EB578D28-CA77-4487-89F6-5FDDEF7D9CD6}" type="slidenum">
              <a:rPr lang="en-GB" smtClean="0"/>
              <a:t>2</a:t>
            </a:fld>
            <a:endParaRPr lang="en-GB"/>
          </a:p>
        </p:txBody>
      </p:sp>
    </p:spTree>
    <p:extLst>
      <p:ext uri="{BB962C8B-B14F-4D97-AF65-F5344CB8AC3E}">
        <p14:creationId xmlns:p14="http://schemas.microsoft.com/office/powerpoint/2010/main" val="246797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5</a:t>
            </a:fld>
            <a:endParaRPr lang="en-GB"/>
          </a:p>
        </p:txBody>
      </p:sp>
    </p:spTree>
    <p:extLst>
      <p:ext uri="{BB962C8B-B14F-4D97-AF65-F5344CB8AC3E}">
        <p14:creationId xmlns:p14="http://schemas.microsoft.com/office/powerpoint/2010/main" val="43958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6</a:t>
            </a:fld>
            <a:endParaRPr lang="en-GB"/>
          </a:p>
        </p:txBody>
      </p:sp>
    </p:spTree>
    <p:extLst>
      <p:ext uri="{BB962C8B-B14F-4D97-AF65-F5344CB8AC3E}">
        <p14:creationId xmlns:p14="http://schemas.microsoft.com/office/powerpoint/2010/main" val="43958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7</a:t>
            </a:fld>
            <a:endParaRPr lang="en-GB"/>
          </a:p>
        </p:txBody>
      </p:sp>
    </p:spTree>
    <p:extLst>
      <p:ext uri="{BB962C8B-B14F-4D97-AF65-F5344CB8AC3E}">
        <p14:creationId xmlns:p14="http://schemas.microsoft.com/office/powerpoint/2010/main" val="316159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8</a:t>
            </a:fld>
            <a:endParaRPr lang="en-GB"/>
          </a:p>
        </p:txBody>
      </p:sp>
    </p:spTree>
    <p:extLst>
      <p:ext uri="{BB962C8B-B14F-4D97-AF65-F5344CB8AC3E}">
        <p14:creationId xmlns:p14="http://schemas.microsoft.com/office/powerpoint/2010/main" val="316159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9</a:t>
            </a:fld>
            <a:endParaRPr lang="en-GB"/>
          </a:p>
        </p:txBody>
      </p:sp>
    </p:spTree>
    <p:extLst>
      <p:ext uri="{BB962C8B-B14F-4D97-AF65-F5344CB8AC3E}">
        <p14:creationId xmlns:p14="http://schemas.microsoft.com/office/powerpoint/2010/main" val="316159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10</a:t>
            </a:fld>
            <a:endParaRPr lang="en-GB"/>
          </a:p>
        </p:txBody>
      </p:sp>
    </p:spTree>
    <p:extLst>
      <p:ext uri="{BB962C8B-B14F-4D97-AF65-F5344CB8AC3E}">
        <p14:creationId xmlns:p14="http://schemas.microsoft.com/office/powerpoint/2010/main" val="316159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04933-08A8-4A18-ADC6-E37715698296}" type="slidenum">
              <a:rPr lang="en-GB" smtClean="0"/>
              <a:t>11</a:t>
            </a:fld>
            <a:endParaRPr lang="en-GB"/>
          </a:p>
        </p:txBody>
      </p:sp>
    </p:spTree>
    <p:extLst>
      <p:ext uri="{BB962C8B-B14F-4D97-AF65-F5344CB8AC3E}">
        <p14:creationId xmlns:p14="http://schemas.microsoft.com/office/powerpoint/2010/main" val="316159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348403-D2BB-443D-B473-EAA9A31192CD}"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290482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348403-D2BB-443D-B473-EAA9A31192CD}"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282228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348403-D2BB-443D-B473-EAA9A31192CD}"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236666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348403-D2BB-443D-B473-EAA9A31192CD}"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209418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48403-D2BB-443D-B473-EAA9A31192CD}"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399212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348403-D2BB-443D-B473-EAA9A31192CD}" type="datetimeFigureOut">
              <a:rPr lang="en-GB" smtClean="0"/>
              <a:t>22/10/2014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355381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348403-D2BB-443D-B473-EAA9A31192CD}" type="datetimeFigureOut">
              <a:rPr lang="en-GB" smtClean="0"/>
              <a:t>22/10/2014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381532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348403-D2BB-443D-B473-EAA9A31192CD}" type="datetimeFigureOut">
              <a:rPr lang="en-GB" smtClean="0"/>
              <a:t>22/10/2014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35906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48403-D2BB-443D-B473-EAA9A31192CD}" type="datetimeFigureOut">
              <a:rPr lang="en-GB" smtClean="0"/>
              <a:t>22/10/2014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279737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48403-D2BB-443D-B473-EAA9A31192CD}" type="datetimeFigureOut">
              <a:rPr lang="en-GB" smtClean="0"/>
              <a:t>22/10/2014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387497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48403-D2BB-443D-B473-EAA9A31192CD}" type="datetimeFigureOut">
              <a:rPr lang="en-GB" smtClean="0"/>
              <a:t>22/10/2014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9C4E2-61B2-43A5-A9CE-FCE678E08F24}" type="slidenum">
              <a:rPr lang="en-GB" smtClean="0"/>
              <a:t>‹#›</a:t>
            </a:fld>
            <a:endParaRPr lang="en-GB"/>
          </a:p>
        </p:txBody>
      </p:sp>
    </p:spTree>
    <p:extLst>
      <p:ext uri="{BB962C8B-B14F-4D97-AF65-F5344CB8AC3E}">
        <p14:creationId xmlns:p14="http://schemas.microsoft.com/office/powerpoint/2010/main" val="79984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48403-D2BB-443D-B473-EAA9A31192CD}" type="datetimeFigureOut">
              <a:rPr lang="en-GB" smtClean="0"/>
              <a:t>22/10/2014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9C4E2-61B2-43A5-A9CE-FCE678E08F24}" type="slidenum">
              <a:rPr lang="en-GB" smtClean="0"/>
              <a:t>‹#›</a:t>
            </a:fld>
            <a:endParaRPr lang="en-GB"/>
          </a:p>
        </p:txBody>
      </p:sp>
    </p:spTree>
    <p:extLst>
      <p:ext uri="{BB962C8B-B14F-4D97-AF65-F5344CB8AC3E}">
        <p14:creationId xmlns:p14="http://schemas.microsoft.com/office/powerpoint/2010/main" val="26832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8.png"/><Relationship Id="rId18" Type="http://schemas.openxmlformats.org/officeDocument/2006/relationships/image" Target="../media/image51.png"/><Relationship Id="rId3" Type="http://schemas.openxmlformats.org/officeDocument/2006/relationships/image" Target="../media/image31.png"/><Relationship Id="rId7" Type="http://schemas.openxmlformats.org/officeDocument/2006/relationships/image" Target="../media/image46.png"/><Relationship Id="rId12" Type="http://schemas.openxmlformats.org/officeDocument/2006/relationships/image" Target="../media/image37.png"/><Relationship Id="rId17" Type="http://schemas.openxmlformats.org/officeDocument/2006/relationships/image" Target="../media/image50.png"/><Relationship Id="rId2" Type="http://schemas.openxmlformats.org/officeDocument/2006/relationships/notesSlide" Target="../notesSlides/notesSlide8.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9.pn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48.png"/><Relationship Id="rId19" Type="http://schemas.openxmlformats.org/officeDocument/2006/relationships/image" Target="../media/image52.png"/><Relationship Id="rId4" Type="http://schemas.openxmlformats.org/officeDocument/2006/relationships/image" Target="../media/image32.png"/><Relationship Id="rId9" Type="http://schemas.openxmlformats.org/officeDocument/2006/relationships/image" Target="../media/image30.jpe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6.png"/><Relationship Id="rId18" Type="http://schemas.openxmlformats.org/officeDocument/2006/relationships/image" Target="../media/image57.png"/><Relationship Id="rId3" Type="http://schemas.openxmlformats.org/officeDocument/2006/relationships/image" Target="../media/image31.png"/><Relationship Id="rId21" Type="http://schemas.openxmlformats.org/officeDocument/2006/relationships/image" Target="../media/image60.pn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56.png"/><Relationship Id="rId2" Type="http://schemas.openxmlformats.org/officeDocument/2006/relationships/notesSlide" Target="../notesSlides/notesSlide9.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4.png"/><Relationship Id="rId10" Type="http://schemas.openxmlformats.org/officeDocument/2006/relationships/image" Target="../media/image51.png"/><Relationship Id="rId19" Type="http://schemas.openxmlformats.org/officeDocument/2006/relationships/image" Target="../media/image58.png"/><Relationship Id="rId4" Type="http://schemas.openxmlformats.org/officeDocument/2006/relationships/image" Target="../media/image32.png"/><Relationship Id="rId9" Type="http://schemas.openxmlformats.org/officeDocument/2006/relationships/image" Target="../media/image49.pn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4.gif"/><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30.jpe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1.xml"/><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67.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image" Target="../media/image101.png"/><Relationship Id="rId18" Type="http://schemas.openxmlformats.org/officeDocument/2006/relationships/image" Target="../media/image106.png"/><Relationship Id="rId26" Type="http://schemas.openxmlformats.org/officeDocument/2006/relationships/image" Target="../media/image114.png"/><Relationship Id="rId39" Type="http://schemas.openxmlformats.org/officeDocument/2006/relationships/image" Target="../media/image127.png"/><Relationship Id="rId21" Type="http://schemas.openxmlformats.org/officeDocument/2006/relationships/image" Target="../media/image109.png"/><Relationship Id="rId34" Type="http://schemas.openxmlformats.org/officeDocument/2006/relationships/image" Target="../media/image122.png"/><Relationship Id="rId42" Type="http://schemas.openxmlformats.org/officeDocument/2006/relationships/image" Target="../media/image130.png"/><Relationship Id="rId47" Type="http://schemas.openxmlformats.org/officeDocument/2006/relationships/image" Target="../media/image135.png"/><Relationship Id="rId50" Type="http://schemas.openxmlformats.org/officeDocument/2006/relationships/image" Target="../media/image138.png"/><Relationship Id="rId55" Type="http://schemas.openxmlformats.org/officeDocument/2006/relationships/image" Target="../media/image143.png"/><Relationship Id="rId63" Type="http://schemas.openxmlformats.org/officeDocument/2006/relationships/image" Target="../media/image151.png"/><Relationship Id="rId68" Type="http://schemas.openxmlformats.org/officeDocument/2006/relationships/image" Target="../media/image156.png"/><Relationship Id="rId76" Type="http://schemas.openxmlformats.org/officeDocument/2006/relationships/image" Target="../media/image164.gif"/><Relationship Id="rId7" Type="http://schemas.openxmlformats.org/officeDocument/2006/relationships/image" Target="../media/image95.png"/><Relationship Id="rId71" Type="http://schemas.openxmlformats.org/officeDocument/2006/relationships/image" Target="../media/image159.png"/><Relationship Id="rId2" Type="http://schemas.openxmlformats.org/officeDocument/2006/relationships/image" Target="../media/image90.png"/><Relationship Id="rId16" Type="http://schemas.openxmlformats.org/officeDocument/2006/relationships/image" Target="../media/image104.png"/><Relationship Id="rId29" Type="http://schemas.openxmlformats.org/officeDocument/2006/relationships/image" Target="../media/image117.png"/><Relationship Id="rId11" Type="http://schemas.openxmlformats.org/officeDocument/2006/relationships/image" Target="../media/image99.png"/><Relationship Id="rId24" Type="http://schemas.openxmlformats.org/officeDocument/2006/relationships/image" Target="../media/image112.png"/><Relationship Id="rId32" Type="http://schemas.openxmlformats.org/officeDocument/2006/relationships/image" Target="../media/image120.png"/><Relationship Id="rId37" Type="http://schemas.openxmlformats.org/officeDocument/2006/relationships/image" Target="../media/image125.png"/><Relationship Id="rId40" Type="http://schemas.openxmlformats.org/officeDocument/2006/relationships/image" Target="../media/image128.png"/><Relationship Id="rId45" Type="http://schemas.openxmlformats.org/officeDocument/2006/relationships/image" Target="../media/image133.png"/><Relationship Id="rId53" Type="http://schemas.openxmlformats.org/officeDocument/2006/relationships/image" Target="../media/image141.png"/><Relationship Id="rId58" Type="http://schemas.openxmlformats.org/officeDocument/2006/relationships/image" Target="../media/image146.png"/><Relationship Id="rId66" Type="http://schemas.openxmlformats.org/officeDocument/2006/relationships/image" Target="../media/image154.png"/><Relationship Id="rId74" Type="http://schemas.openxmlformats.org/officeDocument/2006/relationships/image" Target="../media/image162.png"/><Relationship Id="rId5" Type="http://schemas.openxmlformats.org/officeDocument/2006/relationships/image" Target="../media/image93.png"/><Relationship Id="rId15" Type="http://schemas.openxmlformats.org/officeDocument/2006/relationships/image" Target="../media/image103.png"/><Relationship Id="rId23" Type="http://schemas.openxmlformats.org/officeDocument/2006/relationships/image" Target="../media/image111.png"/><Relationship Id="rId28" Type="http://schemas.openxmlformats.org/officeDocument/2006/relationships/image" Target="../media/image116.png"/><Relationship Id="rId36" Type="http://schemas.openxmlformats.org/officeDocument/2006/relationships/image" Target="../media/image124.png"/><Relationship Id="rId49" Type="http://schemas.openxmlformats.org/officeDocument/2006/relationships/image" Target="../media/image137.png"/><Relationship Id="rId57" Type="http://schemas.openxmlformats.org/officeDocument/2006/relationships/image" Target="../media/image145.png"/><Relationship Id="rId61" Type="http://schemas.openxmlformats.org/officeDocument/2006/relationships/image" Target="../media/image149.png"/><Relationship Id="rId10" Type="http://schemas.openxmlformats.org/officeDocument/2006/relationships/image" Target="../media/image98.png"/><Relationship Id="rId19" Type="http://schemas.openxmlformats.org/officeDocument/2006/relationships/image" Target="../media/image107.png"/><Relationship Id="rId31" Type="http://schemas.openxmlformats.org/officeDocument/2006/relationships/image" Target="../media/image119.png"/><Relationship Id="rId44" Type="http://schemas.openxmlformats.org/officeDocument/2006/relationships/image" Target="../media/image132.png"/><Relationship Id="rId52" Type="http://schemas.openxmlformats.org/officeDocument/2006/relationships/image" Target="../media/image140.png"/><Relationship Id="rId60" Type="http://schemas.openxmlformats.org/officeDocument/2006/relationships/image" Target="../media/image148.png"/><Relationship Id="rId65" Type="http://schemas.openxmlformats.org/officeDocument/2006/relationships/image" Target="../media/image153.png"/><Relationship Id="rId73" Type="http://schemas.openxmlformats.org/officeDocument/2006/relationships/image" Target="../media/image161.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110.png"/><Relationship Id="rId27" Type="http://schemas.openxmlformats.org/officeDocument/2006/relationships/image" Target="../media/image115.png"/><Relationship Id="rId30" Type="http://schemas.openxmlformats.org/officeDocument/2006/relationships/image" Target="../media/image118.png"/><Relationship Id="rId35" Type="http://schemas.openxmlformats.org/officeDocument/2006/relationships/image" Target="../media/image123.png"/><Relationship Id="rId43" Type="http://schemas.openxmlformats.org/officeDocument/2006/relationships/image" Target="../media/image131.png"/><Relationship Id="rId48" Type="http://schemas.openxmlformats.org/officeDocument/2006/relationships/image" Target="../media/image136.png"/><Relationship Id="rId56" Type="http://schemas.openxmlformats.org/officeDocument/2006/relationships/image" Target="../media/image144.png"/><Relationship Id="rId64" Type="http://schemas.openxmlformats.org/officeDocument/2006/relationships/image" Target="../media/image152.png"/><Relationship Id="rId69" Type="http://schemas.openxmlformats.org/officeDocument/2006/relationships/image" Target="../media/image157.png"/><Relationship Id="rId77" Type="http://schemas.openxmlformats.org/officeDocument/2006/relationships/image" Target="../media/image24.png"/><Relationship Id="rId8" Type="http://schemas.openxmlformats.org/officeDocument/2006/relationships/image" Target="../media/image96.png"/><Relationship Id="rId51" Type="http://schemas.openxmlformats.org/officeDocument/2006/relationships/image" Target="../media/image139.png"/><Relationship Id="rId72" Type="http://schemas.openxmlformats.org/officeDocument/2006/relationships/image" Target="../media/image160.png"/><Relationship Id="rId3" Type="http://schemas.openxmlformats.org/officeDocument/2006/relationships/image" Target="../media/image91.png"/><Relationship Id="rId12" Type="http://schemas.openxmlformats.org/officeDocument/2006/relationships/image" Target="../media/image100.png"/><Relationship Id="rId17" Type="http://schemas.openxmlformats.org/officeDocument/2006/relationships/image" Target="../media/image105.png"/><Relationship Id="rId25" Type="http://schemas.openxmlformats.org/officeDocument/2006/relationships/image" Target="../media/image113.png"/><Relationship Id="rId33" Type="http://schemas.openxmlformats.org/officeDocument/2006/relationships/image" Target="../media/image121.png"/><Relationship Id="rId38" Type="http://schemas.openxmlformats.org/officeDocument/2006/relationships/image" Target="../media/image126.png"/><Relationship Id="rId46" Type="http://schemas.openxmlformats.org/officeDocument/2006/relationships/image" Target="../media/image134.png"/><Relationship Id="rId59" Type="http://schemas.openxmlformats.org/officeDocument/2006/relationships/image" Target="../media/image147.png"/><Relationship Id="rId67" Type="http://schemas.openxmlformats.org/officeDocument/2006/relationships/image" Target="../media/image155.png"/><Relationship Id="rId20" Type="http://schemas.openxmlformats.org/officeDocument/2006/relationships/image" Target="../media/image108.png"/><Relationship Id="rId41" Type="http://schemas.openxmlformats.org/officeDocument/2006/relationships/image" Target="../media/image129.png"/><Relationship Id="rId54" Type="http://schemas.openxmlformats.org/officeDocument/2006/relationships/image" Target="../media/image142.png"/><Relationship Id="rId62" Type="http://schemas.openxmlformats.org/officeDocument/2006/relationships/image" Target="../media/image150.png"/><Relationship Id="rId70" Type="http://schemas.openxmlformats.org/officeDocument/2006/relationships/image" Target="../media/image158.png"/><Relationship Id="rId75" Type="http://schemas.openxmlformats.org/officeDocument/2006/relationships/image" Target="../media/image163.png"/><Relationship Id="rId1" Type="http://schemas.openxmlformats.org/officeDocument/2006/relationships/slideLayout" Target="../slideLayouts/slideLayout7.xml"/><Relationship Id="rId6" Type="http://schemas.openxmlformats.org/officeDocument/2006/relationships/image" Target="../media/image9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9.png"/><Relationship Id="rId7" Type="http://schemas.openxmlformats.org/officeDocument/2006/relationships/image" Target="../media/image5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2.png"/><Relationship Id="rId5" Type="http://schemas.openxmlformats.org/officeDocument/2006/relationships/image" Target="../media/image171.png"/><Relationship Id="rId10" Type="http://schemas.openxmlformats.org/officeDocument/2006/relationships/image" Target="../media/image60.png"/><Relationship Id="rId4" Type="http://schemas.openxmlformats.org/officeDocument/2006/relationships/image" Target="../media/image170.pn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31.png"/><Relationship Id="rId5" Type="http://schemas.openxmlformats.org/officeDocument/2006/relationships/image" Target="../media/image39.png"/><Relationship Id="rId15" Type="http://schemas.openxmlformats.org/officeDocument/2006/relationships/image" Target="../media/image35.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e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4" name="Rectangle 3"/>
          <p:cNvSpPr/>
          <p:nvPr/>
        </p:nvSpPr>
        <p:spPr>
          <a:xfrm>
            <a:off x="179512" y="176414"/>
            <a:ext cx="8784976" cy="6492946"/>
          </a:xfrm>
          <a:prstGeom prst="rect">
            <a:avLst/>
          </a:prstGeom>
          <a:noFill/>
          <a:ln w="76200">
            <a:solidFill>
              <a:srgbClr val="073A5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p:nvPr/>
        </p:nvSpPr>
        <p:spPr>
          <a:xfrm>
            <a:off x="289729" y="286725"/>
            <a:ext cx="8568000" cy="6274800"/>
          </a:xfrm>
          <a:prstGeom prst="rect">
            <a:avLst/>
          </a:prstGeom>
          <a:noFill/>
          <a:ln w="76200">
            <a:solidFill>
              <a:srgbClr val="E87B2A"/>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6482" y="5605515"/>
            <a:ext cx="1437766" cy="529614"/>
          </a:xfrm>
          <a:prstGeom prst="rect">
            <a:avLst/>
          </a:prstGeom>
        </p:spPr>
      </p:pic>
      <p:pic>
        <p:nvPicPr>
          <p:cNvPr id="12" name="Picture 11" descr="C:\Users\David\Pictures\From HTC TITAN DMR\Saved pictures\CCP 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5993" y="5575339"/>
            <a:ext cx="1002591" cy="589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avid\Desktop\UDisk 2.0 Files\USB Disk Save (1)\CCP Video Images\ESRC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1097" y="5575338"/>
            <a:ext cx="709284" cy="589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9730" y="2069435"/>
            <a:ext cx="8559254" cy="1384995"/>
          </a:xfrm>
          <a:prstGeom prst="rect">
            <a:avLst/>
          </a:prstGeom>
          <a:noFill/>
        </p:spPr>
        <p:txBody>
          <a:bodyPr wrap="square" rtlCol="0">
            <a:spAutoFit/>
          </a:bodyPr>
          <a:lstStyle/>
          <a:p>
            <a:pPr algn="ctr"/>
            <a:r>
              <a:rPr lang="en-GB" sz="2800" b="1" dirty="0" smtClean="0">
                <a:solidFill>
                  <a:srgbClr val="002E5C"/>
                </a:solidFill>
              </a:rPr>
              <a:t>Lessons from the Management of Public Interest Considerations in International Merger Control: </a:t>
            </a:r>
          </a:p>
          <a:p>
            <a:pPr algn="ctr"/>
            <a:r>
              <a:rPr lang="en-GB" sz="2800" b="1" dirty="0" smtClean="0">
                <a:solidFill>
                  <a:srgbClr val="002E5C"/>
                </a:solidFill>
              </a:rPr>
              <a:t>A Comparative Analysis</a:t>
            </a:r>
            <a:endParaRPr lang="en-GB" sz="2800" b="1" dirty="0">
              <a:solidFill>
                <a:srgbClr val="002E5C"/>
              </a:solidFill>
            </a:endParaRPr>
          </a:p>
        </p:txBody>
      </p:sp>
      <p:sp>
        <p:nvSpPr>
          <p:cNvPr id="15" name="TextBox 14"/>
          <p:cNvSpPr txBox="1"/>
          <p:nvPr/>
        </p:nvSpPr>
        <p:spPr>
          <a:xfrm>
            <a:off x="1691680" y="3862789"/>
            <a:ext cx="5636362" cy="1323439"/>
          </a:xfrm>
          <a:prstGeom prst="rect">
            <a:avLst/>
          </a:prstGeom>
          <a:noFill/>
        </p:spPr>
        <p:txBody>
          <a:bodyPr wrap="square" rtlCol="0">
            <a:spAutoFit/>
          </a:bodyPr>
          <a:lstStyle/>
          <a:p>
            <a:pPr algn="ctr"/>
            <a:r>
              <a:rPr lang="en-GB" sz="2000" dirty="0" smtClean="0">
                <a:solidFill>
                  <a:srgbClr val="002E5C"/>
                </a:solidFill>
              </a:rPr>
              <a:t>David Reader</a:t>
            </a:r>
          </a:p>
          <a:p>
            <a:pPr algn="ctr"/>
            <a:endParaRPr lang="en-GB" sz="2000" dirty="0" smtClean="0">
              <a:solidFill>
                <a:srgbClr val="002E5C"/>
              </a:solidFill>
            </a:endParaRPr>
          </a:p>
          <a:p>
            <a:pPr algn="ctr"/>
            <a:r>
              <a:rPr lang="en-GB" sz="2000" dirty="0" smtClean="0">
                <a:solidFill>
                  <a:srgbClr val="002E5C"/>
                </a:solidFill>
              </a:rPr>
              <a:t>PhD Researcher </a:t>
            </a:r>
          </a:p>
          <a:p>
            <a:pPr algn="ctr"/>
            <a:r>
              <a:rPr lang="en-GB" sz="2000" dirty="0" smtClean="0">
                <a:solidFill>
                  <a:srgbClr val="002E5C"/>
                </a:solidFill>
              </a:rPr>
              <a:t>Centre for Competition Policy and UEA Law School</a:t>
            </a:r>
            <a:endParaRPr lang="en-GB" sz="2000" dirty="0">
              <a:solidFill>
                <a:srgbClr val="002E5C"/>
              </a:solidFill>
            </a:endParaRPr>
          </a:p>
        </p:txBody>
      </p:sp>
      <p:grpSp>
        <p:nvGrpSpPr>
          <p:cNvPr id="42" name="Group 41"/>
          <p:cNvGrpSpPr/>
          <p:nvPr/>
        </p:nvGrpSpPr>
        <p:grpSpPr>
          <a:xfrm>
            <a:off x="1766836" y="743701"/>
            <a:ext cx="5583620" cy="1029115"/>
            <a:chOff x="1604591" y="3955504"/>
            <a:chExt cx="5863479" cy="1080695"/>
          </a:xfrm>
        </p:grpSpPr>
        <p:grpSp>
          <p:nvGrpSpPr>
            <p:cNvPr id="43" name="Group 42"/>
            <p:cNvGrpSpPr/>
            <p:nvPr/>
          </p:nvGrpSpPr>
          <p:grpSpPr>
            <a:xfrm>
              <a:off x="1604591" y="3956199"/>
              <a:ext cx="1080000" cy="1080000"/>
              <a:chOff x="1606972" y="3956199"/>
              <a:chExt cx="1080000" cy="1080000"/>
            </a:xfrm>
          </p:grpSpPr>
          <p:pic>
            <p:nvPicPr>
              <p:cNvPr id="56" name="Picture 2" descr="http://www.accc.gov.au/sites/www.accc.gov.au/files/ACCC-logo_0.pn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9" t="21325" r="55331" b="21568"/>
              <a:stretch/>
            </p:blipFill>
            <p:spPr bwMode="auto">
              <a:xfrm>
                <a:off x="1698030" y="4135072"/>
                <a:ext cx="777325" cy="7625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7" name="Rectangle 56"/>
              <p:cNvSpPr/>
              <p:nvPr/>
            </p:nvSpPr>
            <p:spPr>
              <a:xfrm>
                <a:off x="1606972" y="3956199"/>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3996399" y="3956199"/>
              <a:ext cx="1080000" cy="1080000"/>
              <a:chOff x="3969861" y="3963878"/>
              <a:chExt cx="1080000" cy="1080000"/>
            </a:xfrm>
          </p:grpSpPr>
          <p:pic>
            <p:nvPicPr>
              <p:cNvPr id="54" name="Picture 6" descr="http://bis.ecgroup.net/Images/bis-headerLogo-crest.pn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54" r="72625" b="63447"/>
              <a:stretch/>
            </p:blipFill>
            <p:spPr bwMode="auto">
              <a:xfrm>
                <a:off x="4190752" y="4154305"/>
                <a:ext cx="691295" cy="7047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5" name="Rectangle 54"/>
              <p:cNvSpPr/>
              <p:nvPr/>
            </p:nvSpPr>
            <p:spPr>
              <a:xfrm>
                <a:off x="3969861" y="3963878"/>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5193246" y="3955678"/>
              <a:ext cx="1080000" cy="1080000"/>
              <a:chOff x="5148064" y="3956199"/>
              <a:chExt cx="1080000" cy="1080000"/>
            </a:xfrm>
          </p:grpSpPr>
          <p:pic>
            <p:nvPicPr>
              <p:cNvPr id="52" name="Picture 12" descr="http://www.kidlead.com/files/Pictures/Canada%20Flag.gif"/>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7049" t="12842" r="26871" b="9438"/>
              <a:stretch/>
            </p:blipFill>
            <p:spPr bwMode="auto">
              <a:xfrm>
                <a:off x="5368926" y="4147147"/>
                <a:ext cx="636884" cy="716422"/>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53" name="Rectangle 52"/>
              <p:cNvSpPr/>
              <p:nvPr/>
            </p:nvSpPr>
            <p:spPr>
              <a:xfrm>
                <a:off x="5148064" y="3956199"/>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2799575" y="3955504"/>
              <a:ext cx="1080000" cy="1080000"/>
              <a:chOff x="2797194" y="3965028"/>
              <a:chExt cx="1080000" cy="1080000"/>
            </a:xfrm>
          </p:grpSpPr>
          <p:sp>
            <p:nvSpPr>
              <p:cNvPr id="50" name="Rectangle 49"/>
              <p:cNvSpPr/>
              <p:nvPr/>
            </p:nvSpPr>
            <p:spPr>
              <a:xfrm>
                <a:off x="2797194" y="3965028"/>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1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4818" y="4073240"/>
                <a:ext cx="891986" cy="792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47" name="Group 46"/>
            <p:cNvGrpSpPr/>
            <p:nvPr/>
          </p:nvGrpSpPr>
          <p:grpSpPr>
            <a:xfrm>
              <a:off x="6388070" y="3956199"/>
              <a:ext cx="1080000" cy="1080000"/>
              <a:chOff x="6340450" y="3956199"/>
              <a:chExt cx="1080000" cy="1080000"/>
            </a:xfrm>
          </p:grpSpPr>
          <p:sp>
            <p:nvSpPr>
              <p:cNvPr id="48" name="Rectangle 47"/>
              <p:cNvSpPr/>
              <p:nvPr/>
            </p:nvSpPr>
            <p:spPr>
              <a:xfrm>
                <a:off x="6340450" y="3956199"/>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descr="http://www.sabc.co.za/wps/wcm/connect/b7b0b0004d324f858bb4bf0934d0676c/copetition-commission.jpg?MOD=AJPERES&amp;CACHEID=b7b0b0004d324f858bb4bf0934d0676c"/>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8690" t="4941" r="14310" b="47529"/>
              <a:stretch/>
            </p:blipFill>
            <p:spPr bwMode="auto">
              <a:xfrm>
                <a:off x="6521708" y="4280170"/>
                <a:ext cx="714588" cy="406487"/>
              </a:xfrm>
              <a:prstGeom prst="rect">
                <a:avLst/>
              </a:prstGeom>
              <a:noFill/>
              <a:ln>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173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public interests</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p:cNvGrpSpPr>
            <a:grpSpLocks noChangeAspect="1"/>
          </p:cNvGrpSpPr>
          <p:nvPr/>
        </p:nvGrpSpPr>
        <p:grpSpPr>
          <a:xfrm>
            <a:off x="275904" y="3357397"/>
            <a:ext cx="1554393" cy="1079715"/>
            <a:chOff x="4871121" y="1133208"/>
            <a:chExt cx="1800199" cy="1250461"/>
          </a:xfrm>
        </p:grpSpPr>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121" y="1290502"/>
              <a:ext cx="1078894" cy="1075595"/>
            </a:xfrm>
            <a:prstGeom prst="rect">
              <a:avLst/>
            </a:prstGeom>
          </p:spPr>
        </p:pic>
        <p:pic>
          <p:nvPicPr>
            <p:cNvPr id="95" name="Picture 94"/>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5690642" y="1133208"/>
              <a:ext cx="980678" cy="1250461"/>
            </a:xfrm>
            <a:prstGeom prst="rect">
              <a:avLst/>
            </a:prstGeom>
          </p:spPr>
        </p:pic>
      </p:grpSp>
      <p:grpSp>
        <p:nvGrpSpPr>
          <p:cNvPr id="96" name="Group 95"/>
          <p:cNvGrpSpPr>
            <a:grpSpLocks noChangeAspect="1"/>
          </p:cNvGrpSpPr>
          <p:nvPr/>
        </p:nvGrpSpPr>
        <p:grpSpPr>
          <a:xfrm>
            <a:off x="5241488" y="2444317"/>
            <a:ext cx="1689205" cy="1079715"/>
            <a:chOff x="6533401" y="1299295"/>
            <a:chExt cx="1565112" cy="1000396"/>
          </a:xfrm>
        </p:grpSpPr>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3401" y="1440111"/>
              <a:ext cx="862217" cy="859580"/>
            </a:xfrm>
            <a:prstGeom prst="rect">
              <a:avLst/>
            </a:prstGeom>
          </p:spPr>
        </p:pic>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1299295"/>
              <a:ext cx="862217" cy="999328"/>
            </a:xfrm>
            <a:prstGeom prst="rect">
              <a:avLst/>
            </a:prstGeom>
          </p:spPr>
        </p:pic>
      </p:grpSp>
      <p:grpSp>
        <p:nvGrpSpPr>
          <p:cNvPr id="7" name="Group 6"/>
          <p:cNvGrpSpPr>
            <a:grpSpLocks noChangeAspect="1"/>
          </p:cNvGrpSpPr>
          <p:nvPr/>
        </p:nvGrpSpPr>
        <p:grpSpPr>
          <a:xfrm>
            <a:off x="7489231" y="5582167"/>
            <a:ext cx="1475257" cy="828519"/>
            <a:chOff x="4359743" y="4391349"/>
            <a:chExt cx="1872207" cy="1000396"/>
          </a:xfrm>
        </p:grpSpPr>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359743" y="4500414"/>
              <a:ext cx="883160" cy="880459"/>
            </a:xfrm>
            <a:prstGeom prst="rect">
              <a:avLst/>
            </a:prstGeom>
          </p:spPr>
        </p:pic>
        <p:pic>
          <p:nvPicPr>
            <p:cNvPr id="100" name="Picture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368812" y="4391349"/>
              <a:ext cx="863138" cy="1000396"/>
            </a:xfrm>
            <a:prstGeom prst="rect">
              <a:avLst/>
            </a:prstGeom>
          </p:spPr>
        </p:pic>
      </p:grpSp>
      <p:cxnSp>
        <p:nvCxnSpPr>
          <p:cNvPr id="101" name="Straight Arrow Connector 100"/>
          <p:cNvCxnSpPr/>
          <p:nvPr/>
        </p:nvCxnSpPr>
        <p:spPr>
          <a:xfrm>
            <a:off x="1907704" y="3861048"/>
            <a:ext cx="7200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521408" y="3011942"/>
            <a:ext cx="720080"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4518233" y="4948539"/>
            <a:ext cx="72008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24583" y="2983908"/>
            <a:ext cx="0" cy="819646"/>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104401" y="3803554"/>
            <a:ext cx="445583" cy="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521408" y="4159651"/>
            <a:ext cx="0" cy="4458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4102023" y="4173817"/>
            <a:ext cx="4455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2" descr="http://ie.theclimatecup.eu/img/4050-600-450-ESCALA-eng-won_the_competition.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806" y="3126673"/>
            <a:ext cx="1536550" cy="139404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48217" y="4451626"/>
            <a:ext cx="1728192" cy="307777"/>
          </a:xfrm>
          <a:prstGeom prst="rect">
            <a:avLst/>
          </a:prstGeom>
          <a:noFill/>
        </p:spPr>
        <p:txBody>
          <a:bodyPr wrap="square" rtlCol="0">
            <a:spAutoFit/>
          </a:bodyPr>
          <a:lstStyle/>
          <a:p>
            <a:r>
              <a:rPr lang="en-GB" sz="1400" dirty="0" smtClean="0"/>
              <a:t>Competition criteria</a:t>
            </a:r>
            <a:endParaRPr lang="en-GB" sz="1400" dirty="0"/>
          </a:p>
        </p:txBody>
      </p:sp>
      <p:grpSp>
        <p:nvGrpSpPr>
          <p:cNvPr id="44" name="Group 43"/>
          <p:cNvGrpSpPr>
            <a:grpSpLocks noChangeAspect="1"/>
          </p:cNvGrpSpPr>
          <p:nvPr/>
        </p:nvGrpSpPr>
        <p:grpSpPr>
          <a:xfrm>
            <a:off x="7533057" y="3989444"/>
            <a:ext cx="1223915" cy="782308"/>
            <a:chOff x="6533401" y="1299295"/>
            <a:chExt cx="1565112" cy="1000396"/>
          </a:xfrm>
        </p:grpSpPr>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3401" y="1440111"/>
              <a:ext cx="862217" cy="859580"/>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6296" y="1299295"/>
              <a:ext cx="862217" cy="999328"/>
            </a:xfrm>
            <a:prstGeom prst="rect">
              <a:avLst/>
            </a:prstGeom>
          </p:spPr>
        </p:pic>
      </p:grpSp>
      <p:grpSp>
        <p:nvGrpSpPr>
          <p:cNvPr id="2" name="Group 1"/>
          <p:cNvGrpSpPr/>
          <p:nvPr/>
        </p:nvGrpSpPr>
        <p:grpSpPr>
          <a:xfrm>
            <a:off x="5144445" y="4316087"/>
            <a:ext cx="1816813" cy="1279189"/>
            <a:chOff x="5491270" y="4301573"/>
            <a:chExt cx="1816813" cy="1279189"/>
          </a:xfrm>
        </p:grpSpPr>
        <p:grpSp>
          <p:nvGrpSpPr>
            <p:cNvPr id="26" name="Group 25"/>
            <p:cNvGrpSpPr/>
            <p:nvPr/>
          </p:nvGrpSpPr>
          <p:grpSpPr>
            <a:xfrm>
              <a:off x="5585776" y="4301573"/>
              <a:ext cx="1637784" cy="1279189"/>
              <a:chOff x="2441082" y="2204864"/>
              <a:chExt cx="3332976" cy="2603217"/>
            </a:xfrm>
          </p:grpSpPr>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2845" y="2204864"/>
                <a:ext cx="3217616" cy="2603217"/>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22109" y="2621305"/>
                <a:ext cx="2522929" cy="320080"/>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1082" y="2781345"/>
                <a:ext cx="1110106" cy="1681200"/>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64006" y="2772863"/>
                <a:ext cx="1110052" cy="1681119"/>
              </a:xfrm>
              <a:prstGeom prst="rect">
                <a:avLst/>
              </a:prstGeom>
            </p:spPr>
          </p:pic>
        </p:grpSp>
        <p:pic>
          <p:nvPicPr>
            <p:cNvPr id="30" name="Picture 2" descr="http://ie.theclimatecup.eu/img/4050-600-450-ESCALA-eng-won_the_competition.jp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2099" y="4909669"/>
              <a:ext cx="521386" cy="4730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1270" y="5237415"/>
              <a:ext cx="727035" cy="14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ggy Bank" descr="http://www.heathlandscourt.org.uk/system/files/images/Piggy%20Bank%20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75670" y="4989574"/>
              <a:ext cx="330686" cy="3306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1048" y="5239356"/>
              <a:ext cx="727035" cy="14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9" name="Straight Connector 48"/>
          <p:cNvCxnSpPr/>
          <p:nvPr/>
        </p:nvCxnSpPr>
        <p:spPr>
          <a:xfrm flipH="1">
            <a:off x="6950022" y="5027690"/>
            <a:ext cx="178715" cy="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105881" y="4305527"/>
            <a:ext cx="607" cy="74880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28737" y="4334166"/>
            <a:ext cx="360040"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104568" y="5944742"/>
            <a:ext cx="38148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107743" y="5218313"/>
            <a:ext cx="100" cy="75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954785" y="5243714"/>
            <a:ext cx="1787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21408" y="4633407"/>
            <a:ext cx="0" cy="344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3" name="Piggy Bank" descr="http://www.heathlandscourt.org.uk/system/files/images/Piggy%20Bank%20ico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23544" y="4396099"/>
            <a:ext cx="389378" cy="3893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ggy Bank" descr="http://www.heathlandscourt.org.uk/system/files/images/Piggy%20Bank%20icon.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73904" y="4622428"/>
            <a:ext cx="891499" cy="89149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0" y="1196752"/>
            <a:ext cx="9144000" cy="646331"/>
          </a:xfrm>
          <a:prstGeom prst="rect">
            <a:avLst/>
          </a:prstGeom>
          <a:noFill/>
        </p:spPr>
        <p:txBody>
          <a:bodyPr wrap="square" rtlCol="0">
            <a:spAutoFit/>
          </a:bodyPr>
          <a:lstStyle/>
          <a:p>
            <a:pPr algn="ctr"/>
            <a:r>
              <a:rPr lang="en-GB" sz="2000" b="1" dirty="0" smtClean="0">
                <a:solidFill>
                  <a:schemeClr val="tx2"/>
                </a:solidFill>
              </a:rPr>
              <a:t>Method 3</a:t>
            </a:r>
          </a:p>
          <a:p>
            <a:pPr algn="ctr"/>
            <a:r>
              <a:rPr lang="en-GB" sz="1600" dirty="0" smtClean="0"/>
              <a:t>Assign specific/broad public interest ‘exceptions’ to the substantive test.</a:t>
            </a:r>
            <a:endParaRPr lang="en-GB" sz="1600" dirty="0"/>
          </a:p>
        </p:txBody>
      </p:sp>
    </p:spTree>
    <p:extLst>
      <p:ext uri="{BB962C8B-B14F-4D97-AF65-F5344CB8AC3E}">
        <p14:creationId xmlns:p14="http://schemas.microsoft.com/office/powerpoint/2010/main" val="41711023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wipe(left)">
                                      <p:cBhvr>
                                        <p:cTn id="19" dur="300"/>
                                        <p:tgtEl>
                                          <p:spTgt spid="106"/>
                                        </p:tgtEl>
                                      </p:cBhvr>
                                    </p:animEffect>
                                  </p:childTnLst>
                                </p:cTn>
                              </p:par>
                            </p:childTnLst>
                          </p:cTn>
                        </p:par>
                        <p:par>
                          <p:cTn id="20" fill="hold">
                            <p:stCondLst>
                              <p:cond delay="3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300"/>
                                        <p:tgtEl>
                                          <p:spTgt spid="9"/>
                                        </p:tgtEl>
                                      </p:cBhvr>
                                    </p:animEffect>
                                  </p:childTnLst>
                                </p:cTn>
                              </p:par>
                            </p:childTnLst>
                          </p:cTn>
                        </p:par>
                        <p:par>
                          <p:cTn id="24" fill="hold">
                            <p:stCondLst>
                              <p:cond delay="600"/>
                            </p:stCondLst>
                            <p:childTnLst>
                              <p:par>
                                <p:cTn id="25" presetID="22" presetClass="entr" presetSubtype="8"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left)">
                                      <p:cBhvr>
                                        <p:cTn id="27" dur="300"/>
                                        <p:tgtEl>
                                          <p:spTgt spid="104"/>
                                        </p:tgtEl>
                                      </p:cBhvr>
                                    </p:animEffect>
                                  </p:childTnLst>
                                </p:cTn>
                              </p:par>
                            </p:childTnLst>
                          </p:cTn>
                        </p:par>
                        <p:par>
                          <p:cTn id="28" fill="hold">
                            <p:stCondLst>
                              <p:cond delay="900"/>
                            </p:stCondLst>
                            <p:childTnLst>
                              <p:par>
                                <p:cTn id="29" presetID="10" presetClass="entr" presetSubtype="0"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left)">
                                      <p:cBhvr>
                                        <p:cTn id="36" dur="300"/>
                                        <p:tgtEl>
                                          <p:spTgt spid="109"/>
                                        </p:tgtEl>
                                      </p:cBhvr>
                                    </p:animEffect>
                                  </p:childTnLst>
                                </p:cTn>
                              </p:par>
                            </p:childTnLst>
                          </p:cTn>
                        </p:par>
                        <p:par>
                          <p:cTn id="37" fill="hold">
                            <p:stCondLst>
                              <p:cond delay="300"/>
                            </p:stCondLst>
                            <p:childTnLst>
                              <p:par>
                                <p:cTn id="38" presetID="22" presetClass="entr" presetSubtype="1" fill="hold" nodeType="after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up)">
                                      <p:cBhvr>
                                        <p:cTn id="40" dur="300"/>
                                        <p:tgtEl>
                                          <p:spTgt spid="108"/>
                                        </p:tgtEl>
                                      </p:cBhvr>
                                    </p:animEffect>
                                  </p:childTnLst>
                                </p:cTn>
                              </p:par>
                            </p:childTnLst>
                          </p:cTn>
                        </p:par>
                        <p:par>
                          <p:cTn id="41" fill="hold">
                            <p:stCondLst>
                              <p:cond delay="600"/>
                            </p:stCondLst>
                            <p:childTnLst>
                              <p:par>
                                <p:cTn id="42" presetID="10" presetClass="entr" presetSubtype="0"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par>
                          <p:cTn id="45" fill="hold">
                            <p:stCondLst>
                              <p:cond delay="1100"/>
                            </p:stCondLst>
                            <p:childTnLst>
                              <p:par>
                                <p:cTn id="46" presetID="22" presetClass="entr" presetSubtype="1"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up)">
                                      <p:cBhvr>
                                        <p:cTn id="48" dur="300"/>
                                        <p:tgtEl>
                                          <p:spTgt spid="52"/>
                                        </p:tgtEl>
                                      </p:cBhvr>
                                    </p:animEffect>
                                  </p:childTnLst>
                                </p:cTn>
                              </p:par>
                            </p:childTnLst>
                          </p:cTn>
                        </p:par>
                        <p:par>
                          <p:cTn id="49" fill="hold">
                            <p:stCondLst>
                              <p:cond delay="1400"/>
                            </p:stCondLst>
                            <p:childTnLst>
                              <p:par>
                                <p:cTn id="50" presetID="22" presetClass="entr" presetSubtype="8" fill="hold"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ipe(left)">
                                      <p:cBhvr>
                                        <p:cTn id="52" dur="300"/>
                                        <p:tgtEl>
                                          <p:spTgt spid="105"/>
                                        </p:tgtEl>
                                      </p:cBhvr>
                                    </p:animEffect>
                                  </p:childTnLst>
                                </p:cTn>
                              </p:par>
                            </p:childTnLst>
                          </p:cTn>
                        </p:par>
                        <p:par>
                          <p:cTn id="53" fill="hold">
                            <p:stCondLst>
                              <p:cond delay="1700"/>
                            </p:stCondLst>
                            <p:childTnLst>
                              <p:par>
                                <p:cTn id="54" presetID="10"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2200"/>
                            </p:stCondLst>
                            <p:childTnLst>
                              <p:par>
                                <p:cTn id="58" presetID="22" presetClass="entr" presetSubtype="8"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300"/>
                                        <p:tgtEl>
                                          <p:spTgt spid="49"/>
                                        </p:tgtEl>
                                      </p:cBhvr>
                                    </p:animEffect>
                                  </p:childTnLst>
                                </p:cTn>
                              </p:par>
                              <p:par>
                                <p:cTn id="61" presetID="22" presetClass="entr" presetSubtype="8"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left)">
                                      <p:cBhvr>
                                        <p:cTn id="63" dur="300"/>
                                        <p:tgtEl>
                                          <p:spTgt spid="56"/>
                                        </p:tgtEl>
                                      </p:cBhvr>
                                    </p:animEffect>
                                  </p:childTnLst>
                                </p:cTn>
                              </p:par>
                            </p:childTnLst>
                          </p:cTn>
                        </p:par>
                        <p:par>
                          <p:cTn id="64" fill="hold">
                            <p:stCondLst>
                              <p:cond delay="2500"/>
                            </p:stCondLst>
                            <p:childTnLst>
                              <p:par>
                                <p:cTn id="65" presetID="22" presetClass="entr" presetSubtype="4"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300"/>
                                        <p:tgtEl>
                                          <p:spTgt spid="50"/>
                                        </p:tgtEl>
                                      </p:cBhvr>
                                    </p:animEffect>
                                  </p:childTnLst>
                                </p:cTn>
                              </p:par>
                              <p:par>
                                <p:cTn id="68" presetID="22" presetClass="entr" presetSubtype="1"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300"/>
                                        <p:tgtEl>
                                          <p:spTgt spid="55"/>
                                        </p:tgtEl>
                                      </p:cBhvr>
                                    </p:animEffect>
                                  </p:childTnLst>
                                </p:cTn>
                              </p:par>
                            </p:childTnLst>
                          </p:cTn>
                        </p:par>
                        <p:par>
                          <p:cTn id="71" fill="hold">
                            <p:stCondLst>
                              <p:cond delay="2800"/>
                            </p:stCondLst>
                            <p:childTnLst>
                              <p:par>
                                <p:cTn id="72" presetID="22" presetClass="entr" presetSubtype="8"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left)">
                                      <p:cBhvr>
                                        <p:cTn id="74" dur="300"/>
                                        <p:tgtEl>
                                          <p:spTgt spid="51"/>
                                        </p:tgtEl>
                                      </p:cBhvr>
                                    </p:animEffect>
                                  </p:childTnLst>
                                </p:cTn>
                              </p:par>
                              <p:par>
                                <p:cTn id="75" presetID="22" presetClass="entr" presetSubtype="8"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300"/>
                                        <p:tgtEl>
                                          <p:spTgt spid="54"/>
                                        </p:tgtEl>
                                      </p:cBhvr>
                                    </p:animEffect>
                                  </p:childTnLst>
                                </p:cTn>
                              </p:par>
                            </p:childTnLst>
                          </p:cTn>
                        </p:par>
                        <p:par>
                          <p:cTn id="78" fill="hold">
                            <p:stCondLst>
                              <p:cond delay="3100"/>
                            </p:stCondLst>
                            <p:childTnLst>
                              <p:par>
                                <p:cTn id="79" presetID="10"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xit" presetSubtype="4" fill="hold" nodeType="clickEffect">
                                  <p:stCondLst>
                                    <p:cond delay="0"/>
                                  </p:stCondLst>
                                  <p:childTnLst>
                                    <p:anim calcmode="lin" valueType="num">
                                      <p:cBhvr additive="base">
                                        <p:cTn id="88" dur="500"/>
                                        <p:tgtEl>
                                          <p:spTgt spid="2"/>
                                        </p:tgtEl>
                                        <p:attrNameLst>
                                          <p:attrName>ppt_y</p:attrName>
                                        </p:attrNameLst>
                                      </p:cBhvr>
                                      <p:tavLst>
                                        <p:tav tm="0">
                                          <p:val>
                                            <p:strVal val="#ppt_y"/>
                                          </p:val>
                                        </p:tav>
                                        <p:tav tm="100000">
                                          <p:val>
                                            <p:strVal val="#ppt_y+#ppt_h*1.125000"/>
                                          </p:val>
                                        </p:tav>
                                      </p:tavLst>
                                    </p:anim>
                                    <p:animEffect transition="out" filter="wipe(down)">
                                      <p:cBhvr>
                                        <p:cTn id="89" dur="500"/>
                                        <p:tgtEl>
                                          <p:spTgt spid="2"/>
                                        </p:tgtEl>
                                      </p:cBhvr>
                                    </p:animEffect>
                                    <p:set>
                                      <p:cBhvr>
                                        <p:cTn id="90" dur="1" fill="hold">
                                          <p:stCondLst>
                                            <p:cond delay="499"/>
                                          </p:stCondLst>
                                        </p:cTn>
                                        <p:tgtEl>
                                          <p:spTgt spid="2"/>
                                        </p:tgtEl>
                                        <p:attrNameLst>
                                          <p:attrName>style.visibility</p:attrName>
                                        </p:attrNameLst>
                                      </p:cBhvr>
                                      <p:to>
                                        <p:strVal val="hidden"/>
                                      </p:to>
                                    </p:set>
                                  </p:childTnLst>
                                </p:cTn>
                              </p:par>
                              <p:par>
                                <p:cTn id="91" presetID="12" presetClass="entr" presetSubtype="1"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p:tgtEl>
                                          <p:spTgt spid="53"/>
                                        </p:tgtEl>
                                        <p:attrNameLst>
                                          <p:attrName>ppt_y</p:attrName>
                                        </p:attrNameLst>
                                      </p:cBhvr>
                                      <p:tavLst>
                                        <p:tav tm="0">
                                          <p:val>
                                            <p:strVal val="#ppt_y-#ppt_h*1.125000"/>
                                          </p:val>
                                        </p:tav>
                                        <p:tav tm="100000">
                                          <p:val>
                                            <p:strVal val="#ppt_y"/>
                                          </p:val>
                                        </p:tav>
                                      </p:tavLst>
                                    </p:anim>
                                    <p:animEffect transition="in" filter="wipe(down)">
                                      <p:cBhvr>
                                        <p:cTn id="9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1196752"/>
            <a:ext cx="9144000" cy="646331"/>
          </a:xfrm>
          <a:prstGeom prst="rect">
            <a:avLst/>
          </a:prstGeom>
          <a:noFill/>
        </p:spPr>
        <p:txBody>
          <a:bodyPr wrap="square" rtlCol="0">
            <a:spAutoFit/>
          </a:bodyPr>
          <a:lstStyle/>
          <a:p>
            <a:pPr algn="ctr"/>
            <a:r>
              <a:rPr lang="en-GB" sz="2000" b="1" dirty="0" smtClean="0">
                <a:solidFill>
                  <a:schemeClr val="tx2"/>
                </a:solidFill>
              </a:rPr>
              <a:t>Method 3</a:t>
            </a:r>
          </a:p>
          <a:p>
            <a:pPr algn="ctr"/>
            <a:r>
              <a:rPr lang="en-GB" sz="1600" dirty="0" smtClean="0"/>
              <a:t>Assign specific/broad public interest ‘exceptions’ to the substantive test.</a:t>
            </a:r>
            <a:endParaRPr lang="en-GB" sz="1600" dirty="0"/>
          </a:p>
        </p:txBody>
      </p:sp>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public interests</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p:cNvGrpSpPr>
            <a:grpSpLocks noChangeAspect="1"/>
          </p:cNvGrpSpPr>
          <p:nvPr/>
        </p:nvGrpSpPr>
        <p:grpSpPr>
          <a:xfrm>
            <a:off x="275904" y="3357397"/>
            <a:ext cx="1554393" cy="1079715"/>
            <a:chOff x="4871121" y="1133208"/>
            <a:chExt cx="1800199" cy="1250461"/>
          </a:xfrm>
        </p:grpSpPr>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121" y="1290502"/>
              <a:ext cx="1078894" cy="1075595"/>
            </a:xfrm>
            <a:prstGeom prst="rect">
              <a:avLst/>
            </a:prstGeom>
          </p:spPr>
        </p:pic>
        <p:pic>
          <p:nvPicPr>
            <p:cNvPr id="95" name="Picture 94"/>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5690642" y="1133208"/>
              <a:ext cx="980678" cy="1250461"/>
            </a:xfrm>
            <a:prstGeom prst="rect">
              <a:avLst/>
            </a:prstGeom>
          </p:spPr>
        </p:pic>
      </p:grpSp>
      <p:grpSp>
        <p:nvGrpSpPr>
          <p:cNvPr id="7" name="Group 6"/>
          <p:cNvGrpSpPr>
            <a:grpSpLocks noChangeAspect="1"/>
          </p:cNvGrpSpPr>
          <p:nvPr/>
        </p:nvGrpSpPr>
        <p:grpSpPr>
          <a:xfrm>
            <a:off x="7489231" y="3581563"/>
            <a:ext cx="1475257" cy="828519"/>
            <a:chOff x="4359743" y="4391349"/>
            <a:chExt cx="1872207" cy="1000396"/>
          </a:xfrm>
        </p:grpSpPr>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59743" y="4500414"/>
              <a:ext cx="883160" cy="880459"/>
            </a:xfrm>
            <a:prstGeom prst="rect">
              <a:avLst/>
            </a:prstGeom>
          </p:spPr>
        </p:pic>
        <p:pic>
          <p:nvPicPr>
            <p:cNvPr id="100" name="Picture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68812" y="4391349"/>
              <a:ext cx="863138" cy="1000396"/>
            </a:xfrm>
            <a:prstGeom prst="rect">
              <a:avLst/>
            </a:prstGeom>
          </p:spPr>
        </p:pic>
      </p:grpSp>
      <p:cxnSp>
        <p:nvCxnSpPr>
          <p:cNvPr id="101" name="Straight Arrow Connector 100"/>
          <p:cNvCxnSpPr/>
          <p:nvPr/>
        </p:nvCxnSpPr>
        <p:spPr>
          <a:xfrm>
            <a:off x="1907704" y="3861048"/>
            <a:ext cx="7200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521408" y="3012736"/>
            <a:ext cx="720080"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4499992" y="4948539"/>
            <a:ext cx="73832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21408" y="2981527"/>
            <a:ext cx="0" cy="819646"/>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104401" y="3803554"/>
            <a:ext cx="445583" cy="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521408" y="4159650"/>
            <a:ext cx="0" cy="813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4102023" y="4173817"/>
            <a:ext cx="4455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2" descr="http://ie.theclimatecup.eu/img/4050-600-450-ESCALA-eng-won_the_competitio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806" y="3126673"/>
            <a:ext cx="1536550" cy="139404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48217" y="4451626"/>
            <a:ext cx="1728192" cy="307777"/>
          </a:xfrm>
          <a:prstGeom prst="rect">
            <a:avLst/>
          </a:prstGeom>
          <a:noFill/>
        </p:spPr>
        <p:txBody>
          <a:bodyPr wrap="square" rtlCol="0">
            <a:spAutoFit/>
          </a:bodyPr>
          <a:lstStyle/>
          <a:p>
            <a:r>
              <a:rPr lang="en-GB" sz="1400" dirty="0" smtClean="0"/>
              <a:t>Competition criteria</a:t>
            </a:r>
            <a:endParaRPr lang="en-GB" sz="1400" dirty="0"/>
          </a:p>
        </p:txBody>
      </p:sp>
      <p:grpSp>
        <p:nvGrpSpPr>
          <p:cNvPr id="44" name="Group 43"/>
          <p:cNvGrpSpPr>
            <a:grpSpLocks noChangeAspect="1"/>
          </p:cNvGrpSpPr>
          <p:nvPr/>
        </p:nvGrpSpPr>
        <p:grpSpPr>
          <a:xfrm>
            <a:off x="7533057" y="1988840"/>
            <a:ext cx="1223915" cy="782308"/>
            <a:chOff x="6533401" y="1299295"/>
            <a:chExt cx="1565112" cy="1000396"/>
          </a:xfrm>
        </p:grpSpPr>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3401" y="1440111"/>
              <a:ext cx="862217" cy="859580"/>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6296" y="1299295"/>
              <a:ext cx="862217" cy="999328"/>
            </a:xfrm>
            <a:prstGeom prst="rect">
              <a:avLst/>
            </a:prstGeom>
          </p:spPr>
        </p:pic>
      </p:grpSp>
      <p:cxnSp>
        <p:nvCxnSpPr>
          <p:cNvPr id="49" name="Straight Connector 48"/>
          <p:cNvCxnSpPr/>
          <p:nvPr/>
        </p:nvCxnSpPr>
        <p:spPr>
          <a:xfrm flipH="1">
            <a:off x="6946847" y="3027086"/>
            <a:ext cx="178715" cy="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105881" y="2304923"/>
            <a:ext cx="607" cy="74160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28737" y="2333562"/>
            <a:ext cx="360040"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104568" y="3944138"/>
            <a:ext cx="38148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107743" y="3214534"/>
            <a:ext cx="100" cy="75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954785" y="3243110"/>
            <a:ext cx="1787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3" name="Piggy Bank" descr="http://www.heathlandscourt.org.uk/system/files/images/Piggy%20Bank%2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3544" y="3212976"/>
            <a:ext cx="389378" cy="3893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ggy Bank" descr="http://www.heathlandscourt.org.uk/system/files/images/Piggy%20Bank%20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73904" y="2621824"/>
            <a:ext cx="891499" cy="89149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a:grpSpLocks noChangeAspect="1"/>
          </p:cNvGrpSpPr>
          <p:nvPr/>
        </p:nvGrpSpPr>
        <p:grpSpPr>
          <a:xfrm>
            <a:off x="5313254" y="4509240"/>
            <a:ext cx="1923042" cy="1080000"/>
            <a:chOff x="4359743" y="4391349"/>
            <a:chExt cx="1872207" cy="1000396"/>
          </a:xfrm>
        </p:grpSpPr>
        <p:pic>
          <p:nvPicPr>
            <p:cNvPr id="58" name="Picture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359743" y="4500414"/>
              <a:ext cx="883160" cy="880459"/>
            </a:xfrm>
            <a:prstGeom prst="rect">
              <a:avLst/>
            </a:prstGeom>
          </p:spPr>
        </p:pic>
        <p:pic>
          <p:nvPicPr>
            <p:cNvPr id="59" name="Picture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368812" y="4391349"/>
              <a:ext cx="863138" cy="1000396"/>
            </a:xfrm>
            <a:prstGeom prst="rect">
              <a:avLst/>
            </a:prstGeom>
          </p:spPr>
        </p:pic>
      </p:grpSp>
      <p:pic>
        <p:nvPicPr>
          <p:cNvPr id="1028"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3672" y="2480924"/>
            <a:ext cx="646490" cy="106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7254" y="3131798"/>
            <a:ext cx="306341"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5426465" y="2214384"/>
            <a:ext cx="1305775" cy="1759373"/>
            <a:chOff x="226465" y="1450880"/>
            <a:chExt cx="1305775" cy="1759373"/>
          </a:xfrm>
        </p:grpSpPr>
        <p:grpSp>
          <p:nvGrpSpPr>
            <p:cNvPr id="68" name="Lock Picture"/>
            <p:cNvGrpSpPr>
              <a:grpSpLocks noChangeAspect="1"/>
            </p:cNvGrpSpPr>
            <p:nvPr/>
          </p:nvGrpSpPr>
          <p:grpSpPr>
            <a:xfrm>
              <a:off x="226465" y="2038167"/>
              <a:ext cx="522000" cy="522000"/>
              <a:chOff x="2751484" y="1124744"/>
              <a:chExt cx="1028428" cy="1028428"/>
            </a:xfrm>
          </p:grpSpPr>
          <p:sp>
            <p:nvSpPr>
              <p:cNvPr id="69" name="Rectangle 68"/>
              <p:cNvSpPr/>
              <p:nvPr/>
            </p:nvSpPr>
            <p:spPr>
              <a:xfrm>
                <a:off x="2915816" y="1513248"/>
                <a:ext cx="720080" cy="63992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 name="Picture 7"/>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84" y="1124744"/>
                <a:ext cx="1028428" cy="10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 name="Tree Picture"/>
            <p:cNvPicPr>
              <a:picLocks noChangeAspect="1" noChangeArrowheads="1"/>
            </p:cNvPicPr>
            <p:nvPr/>
          </p:nvPicPr>
          <p:blipFill>
            <a:blip r:embed="rId1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7413" y="2670253"/>
              <a:ext cx="48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Health Cross Picture"/>
            <p:cNvPicPr>
              <a:picLocks noChangeAspect="1" noChangeArrowheads="1"/>
            </p:cNvPicPr>
            <p:nvPr/>
          </p:nvPicPr>
          <p:blipFill>
            <a:blip r:embed="rId1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72488" y="2048459"/>
              <a:ext cx="488879"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ggy Bank" descr="http://www.heathlandscourt.org.uk/system/files/images/Piggy%20Bank%20icon.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1964" y="1450880"/>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74" name="Newspape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240" y="1502876"/>
              <a:ext cx="612000" cy="36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http://4vector.com/i/free-vector-light-bulb-clip-art_117415_Light_Bulb_clip_art_hight.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56061" y="2665490"/>
              <a:ext cx="318413" cy="5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393704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53"/>
                                        </p:tgtEl>
                                        <p:attrNameLst>
                                          <p:attrName>ppt_y</p:attrName>
                                        </p:attrNameLst>
                                      </p:cBhvr>
                                      <p:tavLst>
                                        <p:tav tm="0">
                                          <p:val>
                                            <p:strVal val="#ppt_y"/>
                                          </p:val>
                                        </p:tav>
                                        <p:tav tm="100000">
                                          <p:val>
                                            <p:strVal val="#ppt_y+#ppt_h*1.125000"/>
                                          </p:val>
                                        </p:tav>
                                      </p:tavLst>
                                    </p:anim>
                                    <p:animEffect transition="out" filter="wipe(down)">
                                      <p:cBhvr>
                                        <p:cTn id="7" dur="500"/>
                                        <p:tgtEl>
                                          <p:spTgt spid="53"/>
                                        </p:tgtEl>
                                      </p:cBhvr>
                                    </p:animEffect>
                                    <p:set>
                                      <p:cBhvr>
                                        <p:cTn id="8" dur="1" fill="hold">
                                          <p:stCondLst>
                                            <p:cond delay="499"/>
                                          </p:stCondLst>
                                        </p:cTn>
                                        <p:tgtEl>
                                          <p:spTgt spid="53"/>
                                        </p:tgtEl>
                                        <p:attrNameLst>
                                          <p:attrName>style.visibility</p:attrName>
                                        </p:attrNameLst>
                                      </p:cBhvr>
                                      <p:to>
                                        <p:strVal val="hidden"/>
                                      </p:to>
                                    </p:set>
                                  </p:childTnLst>
                                </p:cTn>
                              </p:par>
                              <p:par>
                                <p:cTn id="9" presetID="12" presetClass="entr" presetSubtype="1"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p:tgtEl>
                                          <p:spTgt spid="1028"/>
                                        </p:tgtEl>
                                        <p:attrNameLst>
                                          <p:attrName>ppt_y</p:attrName>
                                        </p:attrNameLst>
                                      </p:cBhvr>
                                      <p:tavLst>
                                        <p:tav tm="0">
                                          <p:val>
                                            <p:strVal val="#ppt_y-#ppt_h*1.125000"/>
                                          </p:val>
                                        </p:tav>
                                        <p:tav tm="100000">
                                          <p:val>
                                            <p:strVal val="#ppt_y"/>
                                          </p:val>
                                        </p:tav>
                                      </p:tavLst>
                                    </p:anim>
                                    <p:animEffect transition="in" filter="wipe(down)">
                                      <p:cBhvr>
                                        <p:cTn id="12" dur="500"/>
                                        <p:tgtEl>
                                          <p:spTgt spid="1028"/>
                                        </p:tgtEl>
                                      </p:cBhvr>
                                    </p:animEffect>
                                  </p:childTnLst>
                                </p:cTn>
                              </p:par>
                              <p:par>
                                <p:cTn id="13" presetID="12" presetClass="exit" presetSubtype="4" fill="hold" nodeType="withEffect">
                                  <p:stCondLst>
                                    <p:cond delay="0"/>
                                  </p:stCondLst>
                                  <p:childTnLst>
                                    <p:anim calcmode="lin" valueType="num">
                                      <p:cBhvr additive="base">
                                        <p:cTn id="14" dur="500"/>
                                        <p:tgtEl>
                                          <p:spTgt spid="43"/>
                                        </p:tgtEl>
                                        <p:attrNameLst>
                                          <p:attrName>ppt_y</p:attrName>
                                        </p:attrNameLst>
                                      </p:cBhvr>
                                      <p:tavLst>
                                        <p:tav tm="0">
                                          <p:val>
                                            <p:strVal val="#ppt_y"/>
                                          </p:val>
                                        </p:tav>
                                        <p:tav tm="100000">
                                          <p:val>
                                            <p:strVal val="#ppt_y+#ppt_h*1.125000"/>
                                          </p:val>
                                        </p:tav>
                                      </p:tavLst>
                                    </p:anim>
                                    <p:animEffect transition="out" filter="wipe(down)">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par>
                                <p:cTn id="17" presetID="12" presetClass="entr" presetSubtype="1"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ppt_y</p:attrName>
                                        </p:attrNameLst>
                                      </p:cBhvr>
                                      <p:tavLst>
                                        <p:tav tm="0">
                                          <p:val>
                                            <p:strVal val="#ppt_y-#ppt_h*1.125000"/>
                                          </p:val>
                                        </p:tav>
                                        <p:tav tm="100000">
                                          <p:val>
                                            <p:strVal val="#ppt_y"/>
                                          </p:val>
                                        </p:tav>
                                      </p:tavLst>
                                    </p:anim>
                                    <p:animEffect transition="in" filter="wipe(down)">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1"/>
                                        </p:tgtEl>
                                      </p:cBhvr>
                                    </p:animEffect>
                                    <p:set>
                                      <p:cBhvr>
                                        <p:cTn id="25" dur="1" fill="hold">
                                          <p:stCondLst>
                                            <p:cond delay="499"/>
                                          </p:stCondLst>
                                        </p:cTn>
                                        <p:tgtEl>
                                          <p:spTgt spid="6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nodeType="clickEffect">
                                  <p:stCondLst>
                                    <p:cond delay="0"/>
                                  </p:stCondLst>
                                  <p:childTnLst>
                                    <p:anim calcmode="lin" valueType="num">
                                      <p:cBhvr additive="base">
                                        <p:cTn id="29" dur="500"/>
                                        <p:tgtEl>
                                          <p:spTgt spid="1028"/>
                                        </p:tgtEl>
                                        <p:attrNameLst>
                                          <p:attrName>ppt_y</p:attrName>
                                        </p:attrNameLst>
                                      </p:cBhvr>
                                      <p:tavLst>
                                        <p:tav tm="0">
                                          <p:val>
                                            <p:strVal val="#ppt_y"/>
                                          </p:val>
                                        </p:tav>
                                        <p:tav tm="100000">
                                          <p:val>
                                            <p:strVal val="#ppt_y+#ppt_h*1.125000"/>
                                          </p:val>
                                        </p:tav>
                                      </p:tavLst>
                                    </p:anim>
                                    <p:animEffect transition="out" filter="wipe(down)">
                                      <p:cBhvr>
                                        <p:cTn id="30" dur="500"/>
                                        <p:tgtEl>
                                          <p:spTgt spid="1028"/>
                                        </p:tgtEl>
                                      </p:cBhvr>
                                    </p:animEffect>
                                    <p:set>
                                      <p:cBhvr>
                                        <p:cTn id="31" dur="1" fill="hold">
                                          <p:stCondLst>
                                            <p:cond delay="499"/>
                                          </p:stCondLst>
                                        </p:cTn>
                                        <p:tgtEl>
                                          <p:spTgt spid="1028"/>
                                        </p:tgtEl>
                                        <p:attrNameLst>
                                          <p:attrName>style.visibility</p:attrName>
                                        </p:attrNameLst>
                                      </p:cBhvr>
                                      <p:to>
                                        <p:strVal val="hidden"/>
                                      </p:to>
                                    </p:set>
                                  </p:childTnLst>
                                </p:cTn>
                              </p:par>
                              <p:par>
                                <p:cTn id="32" presetID="12" presetClass="entr" presetSubtype="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00"/>
                                        <p:tgtEl>
                                          <p:spTgt spid="8"/>
                                        </p:tgtEl>
                                        <p:attrNameLst>
                                          <p:attrName>ppt_y</p:attrName>
                                        </p:attrNameLst>
                                      </p:cBhvr>
                                      <p:tavLst>
                                        <p:tav tm="0">
                                          <p:val>
                                            <p:strVal val="#ppt_y-#ppt_h*1.125000"/>
                                          </p:val>
                                        </p:tav>
                                        <p:tav tm="100000">
                                          <p:val>
                                            <p:strVal val="#ppt_y"/>
                                          </p:val>
                                        </p:tav>
                                      </p:tavLst>
                                    </p:anim>
                                    <p:animEffect transition="in" filter="wipe(down)">
                                      <p:cBhvr>
                                        <p:cTn id="35"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1196752"/>
            <a:ext cx="9144000" cy="646331"/>
          </a:xfrm>
          <a:prstGeom prst="rect">
            <a:avLst/>
          </a:prstGeom>
          <a:noFill/>
        </p:spPr>
        <p:txBody>
          <a:bodyPr wrap="square" rtlCol="0">
            <a:spAutoFit/>
          </a:bodyPr>
          <a:lstStyle/>
          <a:p>
            <a:pPr algn="ctr"/>
            <a:r>
              <a:rPr lang="en-GB" sz="2000" b="1" dirty="0" smtClean="0">
                <a:solidFill>
                  <a:schemeClr val="tx2"/>
                </a:solidFill>
              </a:rPr>
              <a:t>Method 3</a:t>
            </a:r>
          </a:p>
          <a:p>
            <a:pPr algn="ctr"/>
            <a:r>
              <a:rPr lang="en-GB" sz="1600" dirty="0" smtClean="0"/>
              <a:t>Assign specific/broad public interest ‘exceptions’ to the substantive test.</a:t>
            </a:r>
            <a:endParaRPr lang="en-GB" sz="1600" dirty="0"/>
          </a:p>
        </p:txBody>
      </p:sp>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public interests</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TextBox 65"/>
          <p:cNvSpPr txBox="1"/>
          <p:nvPr/>
        </p:nvSpPr>
        <p:spPr>
          <a:xfrm>
            <a:off x="524158" y="5855012"/>
            <a:ext cx="1693767" cy="369332"/>
          </a:xfrm>
          <a:prstGeom prst="rect">
            <a:avLst/>
          </a:prstGeom>
          <a:noFill/>
        </p:spPr>
        <p:txBody>
          <a:bodyPr wrap="square" rtlCol="0">
            <a:spAutoFit/>
          </a:bodyPr>
          <a:lstStyle/>
          <a:p>
            <a:r>
              <a:rPr lang="en-GB" i="1" dirty="0" smtClean="0"/>
              <a:t>United Kingdom</a:t>
            </a:r>
            <a:endParaRPr lang="en-GB" i="1" dirty="0"/>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26" y="2270163"/>
            <a:ext cx="1544899" cy="1293854"/>
          </a:xfrm>
          <a:prstGeom prst="rect">
            <a:avLst/>
          </a:prstGeom>
          <a:effectLst>
            <a:outerShdw blurRad="50800" dist="38100" dir="13500000" sx="102000" sy="102000" algn="br" rotWithShape="0">
              <a:prstClr val="black">
                <a:alpha val="70000"/>
              </a:prstClr>
            </a:outerShdw>
          </a:effectLst>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441" y="4347036"/>
            <a:ext cx="1046846" cy="1453952"/>
          </a:xfrm>
          <a:prstGeom prst="rect">
            <a:avLst/>
          </a:prstGeom>
          <a:effectLst>
            <a:outerShdw blurRad="50800" dist="38100" dir="13500000" sx="101000" sy="101000" algn="br" rotWithShape="0">
              <a:prstClr val="black">
                <a:alpha val="68000"/>
              </a:prstClr>
            </a:outerShdw>
          </a:effectLst>
        </p:spPr>
      </p:pic>
      <p:sp>
        <p:nvSpPr>
          <p:cNvPr id="77" name="TextBox 76"/>
          <p:cNvSpPr txBox="1"/>
          <p:nvPr/>
        </p:nvSpPr>
        <p:spPr>
          <a:xfrm>
            <a:off x="858798" y="3504148"/>
            <a:ext cx="1055422" cy="369332"/>
          </a:xfrm>
          <a:prstGeom prst="rect">
            <a:avLst/>
          </a:prstGeom>
          <a:noFill/>
        </p:spPr>
        <p:txBody>
          <a:bodyPr wrap="square" rtlCol="0">
            <a:spAutoFit/>
          </a:bodyPr>
          <a:lstStyle/>
          <a:p>
            <a:r>
              <a:rPr lang="en-GB" i="1" dirty="0" smtClean="0"/>
              <a:t>Australia</a:t>
            </a:r>
            <a:endParaRPr lang="en-GB" i="1" dirty="0"/>
          </a:p>
        </p:txBody>
      </p:sp>
      <p:grpSp>
        <p:nvGrpSpPr>
          <p:cNvPr id="78" name="Newspaper - Spirograph"/>
          <p:cNvGrpSpPr/>
          <p:nvPr/>
        </p:nvGrpSpPr>
        <p:grpSpPr>
          <a:xfrm>
            <a:off x="3203848" y="2492896"/>
            <a:ext cx="737489" cy="430272"/>
            <a:chOff x="370397" y="971075"/>
            <a:chExt cx="1105259" cy="644840"/>
          </a:xfrm>
        </p:grpSpPr>
        <p:pic>
          <p:nvPicPr>
            <p:cNvPr id="79"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397" y="971075"/>
              <a:ext cx="1105259" cy="64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9" descr="http://www.bbc.co.uk/schools/gcsebitesize/ict/images/spirograph.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4000" y="1026000"/>
              <a:ext cx="189710" cy="189710"/>
            </a:xfrm>
            <a:prstGeom prst="rect">
              <a:avLst/>
            </a:prstGeom>
            <a:noFill/>
            <a:extLst>
              <a:ext uri="{909E8E84-426E-40DD-AFC4-6F175D3DCCD1}">
                <a14:hiddenFill xmlns:a14="http://schemas.microsoft.com/office/drawing/2010/main">
                  <a:solidFill>
                    <a:srgbClr val="FFFFFF"/>
                  </a:solidFill>
                </a14:hiddenFill>
              </a:ext>
            </a:extLst>
          </p:spPr>
        </p:pic>
      </p:grpSp>
      <p:pic>
        <p:nvPicPr>
          <p:cNvPr id="81" name="Newspaper - Evening Slandered"/>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0101" y="2658120"/>
            <a:ext cx="750708" cy="44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Newspaper - The Mo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2654888"/>
            <a:ext cx="741103" cy="43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Newspaper - Daily 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9519" y="2861258"/>
            <a:ext cx="727932" cy="4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47535" y="3343573"/>
            <a:ext cx="1728498" cy="307777"/>
          </a:xfrm>
          <a:prstGeom prst="rect">
            <a:avLst/>
          </a:prstGeom>
          <a:noFill/>
        </p:spPr>
        <p:txBody>
          <a:bodyPr wrap="square" rtlCol="0">
            <a:spAutoFit/>
          </a:bodyPr>
          <a:lstStyle/>
          <a:p>
            <a:r>
              <a:rPr lang="en-GB" sz="1400" b="1" dirty="0" smtClean="0">
                <a:solidFill>
                  <a:srgbClr val="FF0000"/>
                </a:solidFill>
              </a:rPr>
              <a:t>Media plurality</a:t>
            </a:r>
            <a:endParaRPr lang="en-GB" sz="1400" b="1" dirty="0">
              <a:solidFill>
                <a:srgbClr val="FF0000"/>
              </a:solidFill>
            </a:endParaRPr>
          </a:p>
        </p:txBody>
      </p:sp>
      <p:grpSp>
        <p:nvGrpSpPr>
          <p:cNvPr id="85" name="Newspaper - Spirograph"/>
          <p:cNvGrpSpPr/>
          <p:nvPr/>
        </p:nvGrpSpPr>
        <p:grpSpPr>
          <a:xfrm>
            <a:off x="3203848" y="4677538"/>
            <a:ext cx="737489" cy="430272"/>
            <a:chOff x="370397" y="971075"/>
            <a:chExt cx="1105259" cy="644840"/>
          </a:xfrm>
        </p:grpSpPr>
        <p:pic>
          <p:nvPicPr>
            <p:cNvPr id="86"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397" y="971075"/>
              <a:ext cx="1105259" cy="64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9" descr="http://www.bbc.co.uk/schools/gcsebitesize/ict/images/spirograph.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4000" y="1026000"/>
              <a:ext cx="189710" cy="189710"/>
            </a:xfrm>
            <a:prstGeom prst="rect">
              <a:avLst/>
            </a:prstGeom>
            <a:noFill/>
            <a:extLst>
              <a:ext uri="{909E8E84-426E-40DD-AFC4-6F175D3DCCD1}">
                <a14:hiddenFill xmlns:a14="http://schemas.microsoft.com/office/drawing/2010/main">
                  <a:solidFill>
                    <a:srgbClr val="FFFFFF"/>
                  </a:solidFill>
                </a14:hiddenFill>
              </a:ext>
            </a:extLst>
          </p:spPr>
        </p:pic>
      </p:grpSp>
      <p:pic>
        <p:nvPicPr>
          <p:cNvPr id="88" name="Newspaper - Evening Slandered"/>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0101" y="4842762"/>
            <a:ext cx="750708" cy="44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Newspaper - The Mo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4839530"/>
            <a:ext cx="741103" cy="43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Newspaper - Daily 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9519" y="5045900"/>
            <a:ext cx="727932" cy="4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 name="TextBox 90"/>
          <p:cNvSpPr txBox="1"/>
          <p:nvPr/>
        </p:nvSpPr>
        <p:spPr>
          <a:xfrm>
            <a:off x="2947535" y="5528215"/>
            <a:ext cx="1728498" cy="307777"/>
          </a:xfrm>
          <a:prstGeom prst="rect">
            <a:avLst/>
          </a:prstGeom>
          <a:noFill/>
        </p:spPr>
        <p:txBody>
          <a:bodyPr wrap="square" rtlCol="0">
            <a:spAutoFit/>
          </a:bodyPr>
          <a:lstStyle/>
          <a:p>
            <a:r>
              <a:rPr lang="en-GB" sz="1400" b="1" dirty="0" smtClean="0">
                <a:solidFill>
                  <a:srgbClr val="FF0000"/>
                </a:solidFill>
              </a:rPr>
              <a:t>Media plurality</a:t>
            </a:r>
            <a:endParaRPr lang="en-GB" sz="1400" b="1" dirty="0">
              <a:solidFill>
                <a:srgbClr val="FF0000"/>
              </a:solidFill>
            </a:endParaRPr>
          </a:p>
        </p:txBody>
      </p:sp>
      <p:pic>
        <p:nvPicPr>
          <p:cNvPr id="92" name="Piggy Bank" descr="http://www.heathlandscourt.org.uk/system/files/images/Piggy%20Bank%2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9195" y="4619881"/>
            <a:ext cx="886981" cy="886981"/>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5014706" y="5532730"/>
            <a:ext cx="1728498" cy="307777"/>
          </a:xfrm>
          <a:prstGeom prst="rect">
            <a:avLst/>
          </a:prstGeom>
          <a:noFill/>
        </p:spPr>
        <p:txBody>
          <a:bodyPr wrap="square" rtlCol="0">
            <a:spAutoFit/>
          </a:bodyPr>
          <a:lstStyle/>
          <a:p>
            <a:r>
              <a:rPr lang="en-GB" sz="1400" b="1" dirty="0" smtClean="0">
                <a:solidFill>
                  <a:srgbClr val="FF0000"/>
                </a:solidFill>
              </a:rPr>
              <a:t>Financial stability</a:t>
            </a:r>
            <a:endParaRPr lang="en-GB" sz="1400" b="1" dirty="0">
              <a:solidFill>
                <a:srgbClr val="FF0000"/>
              </a:solidFill>
            </a:endParaRPr>
          </a:p>
        </p:txBody>
      </p:sp>
      <p:grpSp>
        <p:nvGrpSpPr>
          <p:cNvPr id="97" name="Lock Picture"/>
          <p:cNvGrpSpPr/>
          <p:nvPr/>
        </p:nvGrpSpPr>
        <p:grpSpPr>
          <a:xfrm>
            <a:off x="7403567" y="4604383"/>
            <a:ext cx="840841" cy="840841"/>
            <a:chOff x="2751484" y="1124744"/>
            <a:chExt cx="1028428" cy="1028428"/>
          </a:xfrm>
        </p:grpSpPr>
        <p:sp>
          <p:nvSpPr>
            <p:cNvPr id="98" name="Rectangle 97"/>
            <p:cNvSpPr/>
            <p:nvPr/>
          </p:nvSpPr>
          <p:spPr>
            <a:xfrm>
              <a:off x="2915816" y="1513248"/>
              <a:ext cx="720080" cy="63992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84" y="1124744"/>
              <a:ext cx="1028428" cy="10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 name="TextBox 102"/>
          <p:cNvSpPr txBox="1"/>
          <p:nvPr/>
        </p:nvSpPr>
        <p:spPr>
          <a:xfrm>
            <a:off x="7107778" y="5532730"/>
            <a:ext cx="1728498" cy="307777"/>
          </a:xfrm>
          <a:prstGeom prst="rect">
            <a:avLst/>
          </a:prstGeom>
          <a:noFill/>
        </p:spPr>
        <p:txBody>
          <a:bodyPr wrap="square" rtlCol="0">
            <a:spAutoFit/>
          </a:bodyPr>
          <a:lstStyle/>
          <a:p>
            <a:r>
              <a:rPr lang="en-GB" sz="1400" b="1" dirty="0" smtClean="0">
                <a:solidFill>
                  <a:srgbClr val="FF0000"/>
                </a:solidFill>
              </a:rPr>
              <a:t>National security</a:t>
            </a:r>
            <a:endParaRPr lang="en-GB" sz="1400" b="1" dirty="0">
              <a:solidFill>
                <a:srgbClr val="FF0000"/>
              </a:solidFill>
            </a:endParaRPr>
          </a:p>
        </p:txBody>
      </p:sp>
    </p:spTree>
    <p:extLst>
      <p:ext uri="{BB962C8B-B14F-4D97-AF65-F5344CB8AC3E}">
        <p14:creationId xmlns:p14="http://schemas.microsoft.com/office/powerpoint/2010/main" val="153141702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1196752"/>
            <a:ext cx="9144000" cy="646331"/>
          </a:xfrm>
          <a:prstGeom prst="rect">
            <a:avLst/>
          </a:prstGeom>
          <a:noFill/>
        </p:spPr>
        <p:txBody>
          <a:bodyPr wrap="square" rtlCol="0">
            <a:spAutoFit/>
          </a:bodyPr>
          <a:lstStyle/>
          <a:p>
            <a:pPr algn="ctr"/>
            <a:r>
              <a:rPr lang="en-GB" sz="2000" b="1" dirty="0" smtClean="0">
                <a:solidFill>
                  <a:schemeClr val="tx2"/>
                </a:solidFill>
              </a:rPr>
              <a:t>Method 4</a:t>
            </a:r>
          </a:p>
          <a:p>
            <a:pPr algn="ctr"/>
            <a:r>
              <a:rPr lang="en-GB" sz="1600" dirty="0" smtClean="0"/>
              <a:t> Allow sector-specific policies to run parallel to merger control.</a:t>
            </a:r>
            <a:endParaRPr lang="en-GB" sz="1600" dirty="0"/>
          </a:p>
        </p:txBody>
      </p:sp>
      <p:pic>
        <p:nvPicPr>
          <p:cNvPr id="78" name="Picture 2" descr="http://ie.theclimatecup.eu/img/4050-600-450-ESCALA-eng-won_the_competi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4193" y="4477384"/>
            <a:ext cx="1351343" cy="12260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public interests</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p:cNvGrpSpPr>
            <a:grpSpLocks noChangeAspect="1"/>
          </p:cNvGrpSpPr>
          <p:nvPr/>
        </p:nvGrpSpPr>
        <p:grpSpPr>
          <a:xfrm>
            <a:off x="128651" y="4672070"/>
            <a:ext cx="1174842" cy="816071"/>
            <a:chOff x="4871121" y="1133208"/>
            <a:chExt cx="1800199" cy="1250461"/>
          </a:xfrm>
        </p:grpSpPr>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121" y="1290502"/>
              <a:ext cx="1078894" cy="1075595"/>
            </a:xfrm>
            <a:prstGeom prst="rect">
              <a:avLst/>
            </a:prstGeom>
          </p:spPr>
        </p:pic>
        <p:pic>
          <p:nvPicPr>
            <p:cNvPr id="95" name="Picture 94"/>
            <p:cNvPicPr>
              <a:picLocks/>
            </p:cNvPicPr>
            <p:nvPr/>
          </p:nvPicPr>
          <p:blipFill>
            <a:blip r:embed="rId5" cstate="print">
              <a:extLst>
                <a:ext uri="{28A0092B-C50C-407E-A947-70E740481C1C}">
                  <a14:useLocalDpi xmlns:a14="http://schemas.microsoft.com/office/drawing/2010/main" val="0"/>
                </a:ext>
              </a:extLst>
            </a:blip>
            <a:stretch>
              <a:fillRect/>
            </a:stretch>
          </p:blipFill>
          <p:spPr>
            <a:xfrm flipH="1">
              <a:off x="5690642" y="1133208"/>
              <a:ext cx="980678" cy="1250461"/>
            </a:xfrm>
            <a:prstGeom prst="rect">
              <a:avLst/>
            </a:prstGeom>
          </p:spPr>
        </p:pic>
      </p:grpSp>
      <p:grpSp>
        <p:nvGrpSpPr>
          <p:cNvPr id="96" name="Group 95"/>
          <p:cNvGrpSpPr>
            <a:grpSpLocks noChangeAspect="1"/>
          </p:cNvGrpSpPr>
          <p:nvPr/>
        </p:nvGrpSpPr>
        <p:grpSpPr>
          <a:xfrm>
            <a:off x="4045967" y="3766565"/>
            <a:ext cx="1137675" cy="727185"/>
            <a:chOff x="6533401" y="1299295"/>
            <a:chExt cx="1565112" cy="1000396"/>
          </a:xfrm>
        </p:grpSpPr>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3401" y="1440111"/>
              <a:ext cx="862217" cy="859580"/>
            </a:xfrm>
            <a:prstGeom prst="rect">
              <a:avLst/>
            </a:prstGeom>
          </p:spPr>
        </p:pic>
        <p:pic>
          <p:nvPicPr>
            <p:cNvPr id="98" name="Picture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1299295"/>
              <a:ext cx="862217" cy="999328"/>
            </a:xfrm>
            <a:prstGeom prst="rect">
              <a:avLst/>
            </a:prstGeom>
          </p:spPr>
        </p:pic>
      </p:grpSp>
      <p:grpSp>
        <p:nvGrpSpPr>
          <p:cNvPr id="7" name="Group 6"/>
          <p:cNvGrpSpPr>
            <a:grpSpLocks noChangeAspect="1"/>
          </p:cNvGrpSpPr>
          <p:nvPr/>
        </p:nvGrpSpPr>
        <p:grpSpPr>
          <a:xfrm>
            <a:off x="4139953" y="5633299"/>
            <a:ext cx="1282029" cy="720000"/>
            <a:chOff x="4359743" y="4391349"/>
            <a:chExt cx="1872207" cy="1000396"/>
          </a:xfrm>
        </p:grpSpPr>
        <p:pic>
          <p:nvPicPr>
            <p:cNvPr id="99" name="Picture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359743" y="4500414"/>
              <a:ext cx="883160" cy="880459"/>
            </a:xfrm>
            <a:prstGeom prst="rect">
              <a:avLst/>
            </a:prstGeom>
          </p:spPr>
        </p:pic>
        <p:pic>
          <p:nvPicPr>
            <p:cNvPr id="100" name="Picture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368812" y="4391349"/>
              <a:ext cx="863138" cy="1000396"/>
            </a:xfrm>
            <a:prstGeom prst="rect">
              <a:avLst/>
            </a:prstGeom>
          </p:spPr>
        </p:pic>
      </p:grpSp>
      <p:cxnSp>
        <p:nvCxnSpPr>
          <p:cNvPr id="101" name="Straight Arrow Connector 100"/>
          <p:cNvCxnSpPr/>
          <p:nvPr/>
        </p:nvCxnSpPr>
        <p:spPr>
          <a:xfrm>
            <a:off x="1366993" y="5080105"/>
            <a:ext cx="61271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525911" y="4123867"/>
            <a:ext cx="542033"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525911" y="6058876"/>
            <a:ext cx="542033"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30673" y="4095833"/>
            <a:ext cx="0" cy="819646"/>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3237879" y="4913098"/>
            <a:ext cx="316608" cy="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525911" y="5269195"/>
            <a:ext cx="0" cy="8196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3235498" y="5297527"/>
            <a:ext cx="318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Newspaper - Daily News"/>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5065" y="3959554"/>
            <a:ext cx="556251" cy="3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ggy Bank" descr="http://www.heathlandscourt.org.uk/system/files/images/Piggy%20Bank%20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88802" y="4686258"/>
            <a:ext cx="472270" cy="4722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4vector.com/i/free-vector-light-bulb-clip-art_117415_Light_Bulb_clip_art_high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25958" y="3113162"/>
            <a:ext cx="365850" cy="62044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5474613" y="3404334"/>
            <a:ext cx="470103" cy="0"/>
          </a:xfrm>
          <a:prstGeom prst="straightConnector1">
            <a:avLst/>
          </a:prstGeom>
          <a:ln w="57150">
            <a:solidFill>
              <a:srgbClr val="4A7EBB"/>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87704" y="4109842"/>
            <a:ext cx="4570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4613" y="4894310"/>
            <a:ext cx="47010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87704" y="3376930"/>
            <a:ext cx="0" cy="732912"/>
          </a:xfrm>
          <a:prstGeom prst="line">
            <a:avLst/>
          </a:prstGeom>
          <a:ln w="57150">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539493" y="3404334"/>
            <a:ext cx="331200" cy="0"/>
          </a:xfrm>
          <a:prstGeom prst="straightConnector1">
            <a:avLst/>
          </a:prstGeom>
          <a:ln w="57150">
            <a:solidFill>
              <a:srgbClr val="4A7EB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539493" y="4109842"/>
            <a:ext cx="304013" cy="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28400" y="4889996"/>
            <a:ext cx="342000" cy="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42720" y="4123866"/>
            <a:ext cx="0" cy="773750"/>
          </a:xfrm>
          <a:prstGeom prst="line">
            <a:avLst/>
          </a:prstGeom>
          <a:ln w="57150">
            <a:solidFill>
              <a:srgbClr val="4A7EB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069157" y="3283121"/>
            <a:ext cx="504056"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69157" y="3256674"/>
            <a:ext cx="0" cy="819646"/>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69157" y="4135010"/>
            <a:ext cx="0" cy="8196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a:grpSpLocks noChangeAspect="1"/>
          </p:cNvGrpSpPr>
          <p:nvPr/>
        </p:nvGrpSpPr>
        <p:grpSpPr>
          <a:xfrm>
            <a:off x="7569677" y="3002638"/>
            <a:ext cx="872087" cy="557425"/>
            <a:chOff x="6533401" y="1299295"/>
            <a:chExt cx="1565112" cy="1000396"/>
          </a:xfrm>
        </p:grpSpPr>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33401" y="1440111"/>
              <a:ext cx="862217" cy="859580"/>
            </a:xfrm>
            <a:prstGeom prst="rect">
              <a:avLst/>
            </a:prstGeom>
          </p:spPr>
        </p:pic>
        <p:pic>
          <p:nvPicPr>
            <p:cNvPr id="56" name="Picture 5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36296" y="1299295"/>
              <a:ext cx="862217" cy="999328"/>
            </a:xfrm>
            <a:prstGeom prst="rect">
              <a:avLst/>
            </a:prstGeom>
          </p:spPr>
        </p:pic>
      </p:grpSp>
      <p:grpSp>
        <p:nvGrpSpPr>
          <p:cNvPr id="57" name="Group 56"/>
          <p:cNvGrpSpPr>
            <a:grpSpLocks noChangeAspect="1"/>
          </p:cNvGrpSpPr>
          <p:nvPr/>
        </p:nvGrpSpPr>
        <p:grpSpPr>
          <a:xfrm>
            <a:off x="7608477" y="4577623"/>
            <a:ext cx="1098459" cy="616905"/>
            <a:chOff x="4359743" y="4391349"/>
            <a:chExt cx="1872207" cy="1000396"/>
          </a:xfrm>
        </p:grpSpPr>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359743" y="4500414"/>
              <a:ext cx="883160" cy="880459"/>
            </a:xfrm>
            <a:prstGeom prst="rect">
              <a:avLst/>
            </a:prstGeom>
          </p:spPr>
        </p:pic>
        <p:pic>
          <p:nvPicPr>
            <p:cNvPr id="59" name="Picture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5368812" y="4391349"/>
              <a:ext cx="863138" cy="1000396"/>
            </a:xfrm>
            <a:prstGeom prst="rect">
              <a:avLst/>
            </a:prstGeom>
          </p:spPr>
        </p:pic>
      </p:grpSp>
      <p:cxnSp>
        <p:nvCxnSpPr>
          <p:cNvPr id="53" name="Straight Arrow Connector 52"/>
          <p:cNvCxnSpPr/>
          <p:nvPr/>
        </p:nvCxnSpPr>
        <p:spPr>
          <a:xfrm>
            <a:off x="7059632" y="4925842"/>
            <a:ext cx="50405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87704" y="4093452"/>
            <a:ext cx="0" cy="824400"/>
          </a:xfrm>
          <a:prstGeom prst="line">
            <a:avLst/>
          </a:prstGeom>
          <a:ln w="57150">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20072" y="4105650"/>
            <a:ext cx="254541" cy="0"/>
          </a:xfrm>
          <a:prstGeom prst="line">
            <a:avLst/>
          </a:prstGeom>
          <a:ln w="57150">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826031" y="4105528"/>
            <a:ext cx="278052" cy="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91815" y="2632472"/>
            <a:ext cx="1781415" cy="307777"/>
          </a:xfrm>
          <a:prstGeom prst="rect">
            <a:avLst/>
          </a:prstGeom>
          <a:noFill/>
        </p:spPr>
        <p:txBody>
          <a:bodyPr wrap="square" rtlCol="0">
            <a:spAutoFit/>
          </a:bodyPr>
          <a:lstStyle/>
          <a:p>
            <a:pPr algn="ctr"/>
            <a:r>
              <a:rPr lang="en-GB" sz="1400" b="1" dirty="0" smtClean="0">
                <a:solidFill>
                  <a:srgbClr val="4A7EBB"/>
                </a:solidFill>
              </a:rPr>
              <a:t>Sector-specific </a:t>
            </a:r>
            <a:r>
              <a:rPr lang="en-GB" sz="1400" b="1" dirty="0">
                <a:solidFill>
                  <a:srgbClr val="4A7EBB"/>
                </a:solidFill>
              </a:rPr>
              <a:t>p</a:t>
            </a:r>
            <a:r>
              <a:rPr lang="en-GB" sz="1400" b="1" dirty="0" smtClean="0">
                <a:solidFill>
                  <a:srgbClr val="4A7EBB"/>
                </a:solidFill>
              </a:rPr>
              <a:t>olicy</a:t>
            </a:r>
            <a:endParaRPr lang="en-GB" sz="1400" b="1" dirty="0">
              <a:solidFill>
                <a:srgbClr val="4A7EBB"/>
              </a:solidFill>
            </a:endParaRPr>
          </a:p>
        </p:txBody>
      </p:sp>
      <p:cxnSp>
        <p:nvCxnSpPr>
          <p:cNvPr id="70" name="Straight Connector 69"/>
          <p:cNvCxnSpPr/>
          <p:nvPr/>
        </p:nvCxnSpPr>
        <p:spPr>
          <a:xfrm>
            <a:off x="6844506" y="3397250"/>
            <a:ext cx="0" cy="773750"/>
          </a:xfrm>
          <a:prstGeom prst="line">
            <a:avLst/>
          </a:prstGeom>
          <a:ln w="57150">
            <a:solidFill>
              <a:srgbClr val="4A7EB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474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left)">
                                      <p:cBhvr>
                                        <p:cTn id="16" dur="300"/>
                                        <p:tgtEl>
                                          <p:spTgt spid="106"/>
                                        </p:tgtEl>
                                      </p:cBhvr>
                                    </p:animEffect>
                                  </p:childTnLst>
                                </p:cTn>
                              </p:par>
                              <p:par>
                                <p:cTn id="17" presetID="22" presetClass="entr" presetSubtype="8"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300"/>
                                        <p:tgtEl>
                                          <p:spTgt spid="109"/>
                                        </p:tgtEl>
                                      </p:cBhvr>
                                    </p:animEffect>
                                  </p:childTnLst>
                                </p:cTn>
                              </p:par>
                            </p:childTnLst>
                          </p:cTn>
                        </p:par>
                        <p:par>
                          <p:cTn id="20" fill="hold">
                            <p:stCondLst>
                              <p:cond delay="3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300"/>
                                        <p:tgtEl>
                                          <p:spTgt spid="9"/>
                                        </p:tgtEl>
                                      </p:cBhvr>
                                    </p:animEffect>
                                  </p:childTnLst>
                                </p:cTn>
                              </p:par>
                              <p:par>
                                <p:cTn id="24" presetID="22" presetClass="entr" presetSubtype="1" fill="hold"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up)">
                                      <p:cBhvr>
                                        <p:cTn id="26" dur="300"/>
                                        <p:tgtEl>
                                          <p:spTgt spid="108"/>
                                        </p:tgtEl>
                                      </p:cBhvr>
                                    </p:animEffect>
                                  </p:childTnLst>
                                </p:cTn>
                              </p:par>
                            </p:childTnLst>
                          </p:cTn>
                        </p:par>
                        <p:par>
                          <p:cTn id="27" fill="hold">
                            <p:stCondLst>
                              <p:cond delay="600"/>
                            </p:stCondLst>
                            <p:childTnLst>
                              <p:par>
                                <p:cTn id="28" presetID="22" presetClass="entr" presetSubtype="8" fill="hold"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wipe(left)">
                                      <p:cBhvr>
                                        <p:cTn id="30" dur="300"/>
                                        <p:tgtEl>
                                          <p:spTgt spid="104"/>
                                        </p:tgtEl>
                                      </p:cBhvr>
                                    </p:animEffect>
                                  </p:childTnLst>
                                </p:cTn>
                              </p:par>
                              <p:par>
                                <p:cTn id="31" presetID="22" presetClass="entr" presetSubtype="8"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wipe(left)">
                                      <p:cBhvr>
                                        <p:cTn id="33" dur="300"/>
                                        <p:tgtEl>
                                          <p:spTgt spid="105"/>
                                        </p:tgtEl>
                                      </p:cBhvr>
                                    </p:animEffect>
                                  </p:childTnLst>
                                </p:cTn>
                              </p:par>
                            </p:childTnLst>
                          </p:cTn>
                        </p:par>
                        <p:par>
                          <p:cTn id="34" fill="hold">
                            <p:stCondLst>
                              <p:cond delay="900"/>
                            </p:stCondLst>
                            <p:childTnLst>
                              <p:par>
                                <p:cTn id="35" presetID="10" presetClass="entr" presetSubtype="0" fill="hold" nodeType="after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300"/>
                                        <p:tgtEl>
                                          <p:spTgt spid="61"/>
                                        </p:tgtEl>
                                      </p:cBhvr>
                                    </p:animEffect>
                                  </p:childTnLst>
                                </p:cTn>
                              </p:par>
                            </p:childTnLst>
                          </p:cTn>
                        </p:par>
                        <p:par>
                          <p:cTn id="46" fill="hold">
                            <p:stCondLst>
                              <p:cond delay="3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300"/>
                                        <p:tgtEl>
                                          <p:spTgt spid="35"/>
                                        </p:tgtEl>
                                      </p:cBhvr>
                                    </p:animEffect>
                                  </p:childTnLst>
                                </p:cTn>
                              </p:par>
                              <p:par>
                                <p:cTn id="50" presetID="22" presetClass="entr" presetSubtype="1"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up)">
                                      <p:cBhvr>
                                        <p:cTn id="52" dur="300"/>
                                        <p:tgtEl>
                                          <p:spTgt spid="60"/>
                                        </p:tgtEl>
                                      </p:cBhvr>
                                    </p:animEffect>
                                  </p:childTnLst>
                                </p:cTn>
                              </p:par>
                            </p:childTnLst>
                          </p:cTn>
                        </p:par>
                        <p:par>
                          <p:cTn id="53" fill="hold">
                            <p:stCondLst>
                              <p:cond delay="600"/>
                            </p:stCondLst>
                            <p:childTnLst>
                              <p:par>
                                <p:cTn id="54" presetID="22" presetClass="entr" presetSubtype="8"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300"/>
                                        <p:tgtEl>
                                          <p:spTgt spid="33"/>
                                        </p:tgtEl>
                                      </p:cBhvr>
                                    </p:animEffect>
                                  </p:childTnLst>
                                </p:cTn>
                              </p:par>
                              <p:par>
                                <p:cTn id="57" presetID="22" presetClass="entr" presetSubtype="8"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300"/>
                                        <p:tgtEl>
                                          <p:spTgt spid="30"/>
                                        </p:tgtEl>
                                      </p:cBhvr>
                                    </p:animEffect>
                                  </p:childTnLst>
                                </p:cTn>
                              </p:par>
                              <p:par>
                                <p:cTn id="60" presetID="22" presetClass="entr" presetSubtype="4"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300"/>
                                        <p:tgtEl>
                                          <p:spTgt spid="34"/>
                                        </p:tgtEl>
                                      </p:cBhvr>
                                    </p:animEffect>
                                  </p:childTnLst>
                                </p:cTn>
                              </p:par>
                            </p:childTnLst>
                          </p:cTn>
                        </p:par>
                        <p:par>
                          <p:cTn id="63" fill="hold">
                            <p:stCondLst>
                              <p:cond delay="900"/>
                            </p:stCondLst>
                            <p:childTnLst>
                              <p:par>
                                <p:cTn id="64" presetID="1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300"/>
                                        <p:tgtEl>
                                          <p:spTgt spid="38"/>
                                        </p:tgtEl>
                                      </p:cBhvr>
                                    </p:animEffect>
                                  </p:childTnLst>
                                </p:cTn>
                              </p:par>
                              <p:par>
                                <p:cTn id="81" presetID="22" presetClass="entr" presetSubtype="8"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300"/>
                                        <p:tgtEl>
                                          <p:spTgt spid="40"/>
                                        </p:tgtEl>
                                      </p:cBhvr>
                                    </p:animEffect>
                                  </p:childTnLst>
                                </p:cTn>
                              </p:par>
                              <p:par>
                                <p:cTn id="84" presetID="22" presetClass="entr" presetSubtype="8"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600"/>
                                        <p:tgtEl>
                                          <p:spTgt spid="39"/>
                                        </p:tgtEl>
                                      </p:cBhvr>
                                    </p:animEffect>
                                  </p:childTnLst>
                                </p:cTn>
                              </p:par>
                              <p:par>
                                <p:cTn id="87" presetID="22" presetClass="entr" presetSubtype="4" fill="hold" nodeType="withEffect">
                                  <p:stCondLst>
                                    <p:cond delay="300"/>
                                  </p:stCondLst>
                                  <p:childTnLst>
                                    <p:set>
                                      <p:cBhvr>
                                        <p:cTn id="88" dur="1" fill="hold">
                                          <p:stCondLst>
                                            <p:cond delay="0"/>
                                          </p:stCondLst>
                                        </p:cTn>
                                        <p:tgtEl>
                                          <p:spTgt spid="41"/>
                                        </p:tgtEl>
                                        <p:attrNameLst>
                                          <p:attrName>style.visibility</p:attrName>
                                        </p:attrNameLst>
                                      </p:cBhvr>
                                      <p:to>
                                        <p:strVal val="visible"/>
                                      </p:to>
                                    </p:set>
                                    <p:animEffect transition="in" filter="wipe(down)">
                                      <p:cBhvr>
                                        <p:cTn id="89" dur="300"/>
                                        <p:tgtEl>
                                          <p:spTgt spid="41"/>
                                        </p:tgtEl>
                                      </p:cBhvr>
                                    </p:animEffect>
                                  </p:childTnLst>
                                </p:cTn>
                              </p:par>
                              <p:par>
                                <p:cTn id="90" presetID="22" presetClass="entr" presetSubtype="1" fill="hold" nodeType="withEffect">
                                  <p:stCondLst>
                                    <p:cond delay="300"/>
                                  </p:stCondLst>
                                  <p:childTnLst>
                                    <p:set>
                                      <p:cBhvr>
                                        <p:cTn id="91" dur="1" fill="hold">
                                          <p:stCondLst>
                                            <p:cond delay="0"/>
                                          </p:stCondLst>
                                        </p:cTn>
                                        <p:tgtEl>
                                          <p:spTgt spid="70"/>
                                        </p:tgtEl>
                                        <p:attrNameLst>
                                          <p:attrName>style.visibility</p:attrName>
                                        </p:attrNameLst>
                                      </p:cBhvr>
                                      <p:to>
                                        <p:strVal val="visible"/>
                                      </p:to>
                                    </p:set>
                                    <p:animEffect transition="in" filter="wipe(up)">
                                      <p:cBhvr>
                                        <p:cTn id="92" dur="300"/>
                                        <p:tgtEl>
                                          <p:spTgt spid="70"/>
                                        </p:tgtEl>
                                      </p:cBhvr>
                                    </p:animEffect>
                                  </p:childTnLst>
                                </p:cTn>
                              </p:par>
                            </p:childTnLst>
                          </p:cTn>
                        </p:par>
                        <p:par>
                          <p:cTn id="93" fill="hold">
                            <p:stCondLst>
                              <p:cond delay="600"/>
                            </p:stCondLst>
                            <p:childTnLst>
                              <p:par>
                                <p:cTn id="94" presetID="22" presetClass="entr" presetSubtype="8" fill="hold" nodeType="after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left)">
                                      <p:cBhvr>
                                        <p:cTn id="96" dur="300"/>
                                        <p:tgtEl>
                                          <p:spTgt spid="66"/>
                                        </p:tgtEl>
                                      </p:cBhvr>
                                    </p:animEffect>
                                  </p:childTnLst>
                                </p:cTn>
                              </p:par>
                            </p:childTnLst>
                          </p:cTn>
                        </p:par>
                        <p:par>
                          <p:cTn id="97" fill="hold">
                            <p:stCondLst>
                              <p:cond delay="900"/>
                            </p:stCondLst>
                            <p:childTnLst>
                              <p:par>
                                <p:cTn id="98" presetID="22" presetClass="entr" presetSubtype="4" fill="hold"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down)">
                                      <p:cBhvr>
                                        <p:cTn id="100" dur="300"/>
                                        <p:tgtEl>
                                          <p:spTgt spid="48"/>
                                        </p:tgtEl>
                                      </p:cBhvr>
                                    </p:animEffect>
                                  </p:childTnLst>
                                </p:cTn>
                              </p:par>
                              <p:par>
                                <p:cTn id="101" presetID="22" presetClass="entr" presetSubtype="1"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up)">
                                      <p:cBhvr>
                                        <p:cTn id="103" dur="300"/>
                                        <p:tgtEl>
                                          <p:spTgt spid="52"/>
                                        </p:tgtEl>
                                      </p:cBhvr>
                                    </p:animEffect>
                                  </p:childTnLst>
                                </p:cTn>
                              </p:par>
                            </p:childTnLst>
                          </p:cTn>
                        </p:par>
                        <p:par>
                          <p:cTn id="104" fill="hold">
                            <p:stCondLst>
                              <p:cond delay="1200"/>
                            </p:stCondLst>
                            <p:childTnLst>
                              <p:par>
                                <p:cTn id="105" presetID="22" presetClass="entr" presetSubtype="8"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left)">
                                      <p:cBhvr>
                                        <p:cTn id="107" dur="300"/>
                                        <p:tgtEl>
                                          <p:spTgt spid="47"/>
                                        </p:tgtEl>
                                      </p:cBhvr>
                                    </p:animEffect>
                                  </p:childTnLst>
                                </p:cTn>
                              </p:par>
                              <p:par>
                                <p:cTn id="108" presetID="22" presetClass="entr" presetSubtype="8"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300"/>
                                        <p:tgtEl>
                                          <p:spTgt spid="53"/>
                                        </p:tgtEl>
                                      </p:cBhvr>
                                    </p:animEffect>
                                  </p:childTnLst>
                                </p:cTn>
                              </p:par>
                            </p:childTnLst>
                          </p:cTn>
                        </p:par>
                        <p:par>
                          <p:cTn id="111" fill="hold">
                            <p:stCondLst>
                              <p:cond delay="1500"/>
                            </p:stCondLst>
                            <p:childTnLst>
                              <p:par>
                                <p:cTn id="112" presetID="10" presetClass="entr" presetSubtype="0" fill="hold" nodeType="after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par>
                                <p:cTn id="115" presetID="10" presetClass="entr" presetSubtype="0" fill="hold"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1196752"/>
            <a:ext cx="9144000" cy="646331"/>
          </a:xfrm>
          <a:prstGeom prst="rect">
            <a:avLst/>
          </a:prstGeom>
          <a:noFill/>
        </p:spPr>
        <p:txBody>
          <a:bodyPr wrap="square" rtlCol="0">
            <a:spAutoFit/>
          </a:bodyPr>
          <a:lstStyle/>
          <a:p>
            <a:pPr algn="ctr"/>
            <a:r>
              <a:rPr lang="en-GB" sz="2000" b="1" dirty="0" smtClean="0">
                <a:solidFill>
                  <a:schemeClr val="tx2"/>
                </a:solidFill>
              </a:rPr>
              <a:t>Method 4</a:t>
            </a:r>
          </a:p>
          <a:p>
            <a:pPr algn="ctr"/>
            <a:r>
              <a:rPr lang="en-GB" sz="1600" dirty="0"/>
              <a:t> Allow sector-specific policies to run parallel to merger control.</a:t>
            </a:r>
          </a:p>
        </p:txBody>
      </p:sp>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public interests</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Box 49"/>
          <p:cNvSpPr txBox="1"/>
          <p:nvPr/>
        </p:nvSpPr>
        <p:spPr>
          <a:xfrm>
            <a:off x="684085" y="5855012"/>
            <a:ext cx="1693767" cy="369332"/>
          </a:xfrm>
          <a:prstGeom prst="rect">
            <a:avLst/>
          </a:prstGeom>
          <a:noFill/>
        </p:spPr>
        <p:txBody>
          <a:bodyPr wrap="square" rtlCol="0">
            <a:spAutoFit/>
          </a:bodyPr>
          <a:lstStyle/>
          <a:p>
            <a:r>
              <a:rPr lang="en-GB" i="1" dirty="0" smtClean="0"/>
              <a:t>United States</a:t>
            </a:r>
            <a:endParaRPr lang="en-GB" i="1" dirty="0"/>
          </a:p>
        </p:txBody>
      </p:sp>
      <p:sp>
        <p:nvSpPr>
          <p:cNvPr id="67" name="TextBox 66"/>
          <p:cNvSpPr txBox="1"/>
          <p:nvPr/>
        </p:nvSpPr>
        <p:spPr>
          <a:xfrm>
            <a:off x="962390" y="3518662"/>
            <a:ext cx="1055422" cy="369332"/>
          </a:xfrm>
          <a:prstGeom prst="rect">
            <a:avLst/>
          </a:prstGeom>
          <a:noFill/>
        </p:spPr>
        <p:txBody>
          <a:bodyPr wrap="square" rtlCol="0">
            <a:spAutoFit/>
          </a:bodyPr>
          <a:lstStyle/>
          <a:p>
            <a:r>
              <a:rPr lang="en-GB" i="1" dirty="0" smtClean="0"/>
              <a:t>Canada</a:t>
            </a:r>
            <a:endParaRPr lang="en-GB" i="1" dirty="0"/>
          </a:p>
        </p:txBody>
      </p:sp>
      <p:pic>
        <p:nvPicPr>
          <p:cNvPr id="82" name="Newspaper - Daily New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5880" y="4994574"/>
            <a:ext cx="727932" cy="4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TextBox 84"/>
          <p:cNvSpPr txBox="1"/>
          <p:nvPr/>
        </p:nvSpPr>
        <p:spPr>
          <a:xfrm>
            <a:off x="3546996" y="5532730"/>
            <a:ext cx="1728498" cy="307777"/>
          </a:xfrm>
          <a:prstGeom prst="rect">
            <a:avLst/>
          </a:prstGeom>
          <a:noFill/>
        </p:spPr>
        <p:txBody>
          <a:bodyPr wrap="square" rtlCol="0">
            <a:spAutoFit/>
          </a:bodyPr>
          <a:lstStyle/>
          <a:p>
            <a:pPr algn="ctr"/>
            <a:r>
              <a:rPr lang="en-GB" sz="1400" b="1" dirty="0" smtClean="0">
                <a:solidFill>
                  <a:srgbClr val="FF0000"/>
                </a:solidFill>
              </a:rPr>
              <a:t>Telecoms</a:t>
            </a:r>
            <a:endParaRPr lang="en-GB" sz="1400" b="1" dirty="0">
              <a:solidFill>
                <a:srgbClr val="FF0000"/>
              </a:solidFill>
            </a:endParaRPr>
          </a:p>
        </p:txBody>
      </p:sp>
      <p:sp>
        <p:nvSpPr>
          <p:cNvPr id="89" name="TextBox 88"/>
          <p:cNvSpPr txBox="1"/>
          <p:nvPr/>
        </p:nvSpPr>
        <p:spPr>
          <a:xfrm>
            <a:off x="6693695" y="5522887"/>
            <a:ext cx="716209" cy="307777"/>
          </a:xfrm>
          <a:prstGeom prst="rect">
            <a:avLst/>
          </a:prstGeom>
          <a:noFill/>
        </p:spPr>
        <p:txBody>
          <a:bodyPr wrap="square" rtlCol="0">
            <a:spAutoFit/>
          </a:bodyPr>
          <a:lstStyle/>
          <a:p>
            <a:r>
              <a:rPr lang="en-GB" sz="1400" b="1" dirty="0" smtClean="0">
                <a:solidFill>
                  <a:srgbClr val="FF0000"/>
                </a:solidFill>
              </a:rPr>
              <a:t>Media</a:t>
            </a:r>
            <a:endParaRPr lang="en-GB" sz="1400" b="1" dirty="0">
              <a:solidFill>
                <a:srgbClr val="FF0000"/>
              </a:solidFill>
            </a:endParaRPr>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70" y="1931346"/>
            <a:ext cx="1871682" cy="1591113"/>
          </a:xfrm>
          <a:prstGeom prst="rect">
            <a:avLst/>
          </a:prstGeom>
          <a:effectLst>
            <a:outerShdw blurRad="50800" dist="38100" dir="13500000" sx="102000" sy="102000" algn="br" rotWithShape="0">
              <a:prstClr val="black">
                <a:alpha val="70000"/>
              </a:prstClr>
            </a:outerShdw>
          </a:effectLst>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70" y="4698673"/>
            <a:ext cx="1954808" cy="1124505"/>
          </a:xfrm>
          <a:prstGeom prst="rect">
            <a:avLst/>
          </a:prstGeom>
          <a:effectLst>
            <a:outerShdw blurRad="50800" dist="38100" dir="13500000" sx="102000" sy="102000" algn="br" rotWithShape="0">
              <a:prstClr val="black">
                <a:alpha val="70000"/>
              </a:prstClr>
            </a:outerShdw>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5048" y="2479269"/>
            <a:ext cx="720080" cy="757978"/>
          </a:xfrm>
          <a:prstGeom prst="rect">
            <a:avLst/>
          </a:prstGeom>
        </p:spPr>
      </p:pic>
      <p:pic>
        <p:nvPicPr>
          <p:cNvPr id="92" name="Picture 2" descr="http://4vector.com/i/free-vector-light-bulb-clip-art_117415_Light_Bulb_clip_art_high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7203" y="4926660"/>
            <a:ext cx="318413" cy="540000"/>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2575278" y="3206530"/>
            <a:ext cx="1728498" cy="307777"/>
          </a:xfrm>
          <a:prstGeom prst="rect">
            <a:avLst/>
          </a:prstGeom>
          <a:noFill/>
        </p:spPr>
        <p:txBody>
          <a:bodyPr wrap="square" rtlCol="0">
            <a:spAutoFit/>
          </a:bodyPr>
          <a:lstStyle/>
          <a:p>
            <a:r>
              <a:rPr lang="en-GB" sz="1400" b="1" dirty="0" smtClean="0">
                <a:solidFill>
                  <a:srgbClr val="FF0000"/>
                </a:solidFill>
              </a:rPr>
              <a:t>Financial services</a:t>
            </a:r>
            <a:endParaRPr lang="en-GB" sz="1400" b="1" dirty="0">
              <a:solidFill>
                <a:srgbClr val="FF0000"/>
              </a:solidFill>
            </a:endParaRPr>
          </a:p>
        </p:txBody>
      </p:sp>
      <p:sp>
        <p:nvSpPr>
          <p:cNvPr id="107" name="TextBox 106"/>
          <p:cNvSpPr txBox="1"/>
          <p:nvPr/>
        </p:nvSpPr>
        <p:spPr>
          <a:xfrm>
            <a:off x="6626018" y="3223076"/>
            <a:ext cx="1728498" cy="307777"/>
          </a:xfrm>
          <a:prstGeom prst="rect">
            <a:avLst/>
          </a:prstGeom>
          <a:noFill/>
        </p:spPr>
        <p:txBody>
          <a:bodyPr wrap="square" rtlCol="0">
            <a:spAutoFit/>
          </a:bodyPr>
          <a:lstStyle/>
          <a:p>
            <a:r>
              <a:rPr lang="en-GB" sz="1400" b="1" dirty="0" smtClean="0">
                <a:solidFill>
                  <a:srgbClr val="FF0000"/>
                </a:solidFill>
              </a:rPr>
              <a:t>Broadcasting</a:t>
            </a:r>
            <a:endParaRPr lang="en-GB" sz="1400" b="1" dirty="0">
              <a:solidFill>
                <a:srgbClr val="FF0000"/>
              </a:solidFill>
            </a:endParaRPr>
          </a:p>
        </p:txBody>
      </p:sp>
      <p:sp>
        <p:nvSpPr>
          <p:cNvPr id="112" name="TextBox 111"/>
          <p:cNvSpPr txBox="1"/>
          <p:nvPr/>
        </p:nvSpPr>
        <p:spPr>
          <a:xfrm>
            <a:off x="4817310" y="5532730"/>
            <a:ext cx="1728498" cy="307777"/>
          </a:xfrm>
          <a:prstGeom prst="rect">
            <a:avLst/>
          </a:prstGeom>
          <a:noFill/>
        </p:spPr>
        <p:txBody>
          <a:bodyPr wrap="square" rtlCol="0">
            <a:spAutoFit/>
          </a:bodyPr>
          <a:lstStyle/>
          <a:p>
            <a:pPr algn="ctr"/>
            <a:r>
              <a:rPr lang="en-GB" sz="1400" b="1" dirty="0" smtClean="0">
                <a:solidFill>
                  <a:srgbClr val="FF0000"/>
                </a:solidFill>
              </a:rPr>
              <a:t>Transport</a:t>
            </a:r>
            <a:endParaRPr lang="en-GB" sz="1400" b="1" dirty="0">
              <a:solidFill>
                <a:srgbClr val="FF0000"/>
              </a:solidFill>
            </a:endParaRPr>
          </a:p>
        </p:txBody>
      </p:sp>
      <p:sp>
        <p:nvSpPr>
          <p:cNvPr id="113" name="TextBox 112"/>
          <p:cNvSpPr txBox="1"/>
          <p:nvPr/>
        </p:nvSpPr>
        <p:spPr>
          <a:xfrm>
            <a:off x="7748220" y="5529932"/>
            <a:ext cx="822320" cy="307777"/>
          </a:xfrm>
          <a:prstGeom prst="rect">
            <a:avLst/>
          </a:prstGeom>
          <a:noFill/>
        </p:spPr>
        <p:txBody>
          <a:bodyPr wrap="square" rtlCol="0">
            <a:spAutoFit/>
          </a:bodyPr>
          <a:lstStyle/>
          <a:p>
            <a:r>
              <a:rPr lang="en-GB" sz="1400" b="1" dirty="0" smtClean="0">
                <a:solidFill>
                  <a:srgbClr val="FF0000"/>
                </a:solidFill>
              </a:rPr>
              <a:t>Energy</a:t>
            </a:r>
            <a:endParaRPr lang="en-GB" sz="1400" b="1" dirty="0">
              <a:solidFill>
                <a:srgbClr val="FF0000"/>
              </a:solidFill>
            </a:endParaRPr>
          </a:p>
        </p:txBody>
      </p:sp>
      <p:pic>
        <p:nvPicPr>
          <p:cNvPr id="114" name="Picture 4" descr="http://www.clipart.co.za/images/large/Nexusone.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7179" y="4887787"/>
            <a:ext cx="584839" cy="58483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http://www.clker.com/cliparts/5/8/d/9/11949851611473942866bus1_bw_jarno_vasamaa_01.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2583" y="4933906"/>
            <a:ext cx="1037832" cy="53275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ggy Bank" descr="http://www.heathlandscourt.org.uk/system/files/images/Piggy%20Bank%2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9674" y="2598020"/>
            <a:ext cx="595890" cy="59589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2424460" y="5501555"/>
            <a:ext cx="1728498" cy="307777"/>
          </a:xfrm>
          <a:prstGeom prst="rect">
            <a:avLst/>
          </a:prstGeom>
          <a:noFill/>
        </p:spPr>
        <p:txBody>
          <a:bodyPr wrap="square" rtlCol="0">
            <a:spAutoFit/>
          </a:bodyPr>
          <a:lstStyle/>
          <a:p>
            <a:pPr algn="ctr"/>
            <a:r>
              <a:rPr lang="en-GB" sz="1400" b="1" dirty="0" smtClean="0">
                <a:solidFill>
                  <a:srgbClr val="FF0000"/>
                </a:solidFill>
              </a:rPr>
              <a:t>Banking</a:t>
            </a:r>
            <a:endParaRPr lang="en-GB" sz="1400" b="1" dirty="0">
              <a:solidFill>
                <a:srgbClr val="FF0000"/>
              </a:solidFill>
            </a:endParaRPr>
          </a:p>
        </p:txBody>
      </p:sp>
      <p:pic>
        <p:nvPicPr>
          <p:cNvPr id="120" name="Piggy Bank" descr="http://www.heathlandscourt.org.uk/system/files/images/Piggy%20Bank%2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85572" y="4893045"/>
            <a:ext cx="595890" cy="595890"/>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p:cNvSpPr txBox="1"/>
          <p:nvPr/>
        </p:nvSpPr>
        <p:spPr>
          <a:xfrm>
            <a:off x="3724796" y="3223076"/>
            <a:ext cx="1728498" cy="307777"/>
          </a:xfrm>
          <a:prstGeom prst="rect">
            <a:avLst/>
          </a:prstGeom>
          <a:noFill/>
        </p:spPr>
        <p:txBody>
          <a:bodyPr wrap="square" rtlCol="0">
            <a:spAutoFit/>
          </a:bodyPr>
          <a:lstStyle/>
          <a:p>
            <a:pPr algn="ctr"/>
            <a:r>
              <a:rPr lang="en-GB" sz="1400" b="1" dirty="0" smtClean="0">
                <a:solidFill>
                  <a:srgbClr val="FF0000"/>
                </a:solidFill>
              </a:rPr>
              <a:t>Telecoms</a:t>
            </a:r>
            <a:endParaRPr lang="en-GB" sz="1400" b="1" dirty="0">
              <a:solidFill>
                <a:srgbClr val="FF0000"/>
              </a:solidFill>
            </a:endParaRPr>
          </a:p>
        </p:txBody>
      </p:sp>
      <p:pic>
        <p:nvPicPr>
          <p:cNvPr id="122" name="Picture 4" descr="http://www.clipart.co.za/images/large/Nexusone.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4979" y="2578133"/>
            <a:ext cx="584839" cy="584839"/>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p:cNvSpPr txBox="1"/>
          <p:nvPr/>
        </p:nvSpPr>
        <p:spPr>
          <a:xfrm>
            <a:off x="4897826" y="3218720"/>
            <a:ext cx="1728498" cy="307777"/>
          </a:xfrm>
          <a:prstGeom prst="rect">
            <a:avLst/>
          </a:prstGeom>
          <a:noFill/>
        </p:spPr>
        <p:txBody>
          <a:bodyPr wrap="square" rtlCol="0">
            <a:spAutoFit/>
          </a:bodyPr>
          <a:lstStyle/>
          <a:p>
            <a:pPr algn="ctr"/>
            <a:r>
              <a:rPr lang="en-GB" sz="1400" b="1" dirty="0" smtClean="0">
                <a:solidFill>
                  <a:srgbClr val="FF0000"/>
                </a:solidFill>
              </a:rPr>
              <a:t>Transport</a:t>
            </a:r>
            <a:endParaRPr lang="en-GB" sz="1400" b="1" dirty="0">
              <a:solidFill>
                <a:srgbClr val="FF0000"/>
              </a:solidFill>
            </a:endParaRPr>
          </a:p>
        </p:txBody>
      </p:sp>
      <p:pic>
        <p:nvPicPr>
          <p:cNvPr id="125" name="Picture 2" descr="http://www.clker.com/cliparts/5/8/d/9/11949851611473942866bus1_bw_jarno_vasamaa_01.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3099" y="2619896"/>
            <a:ext cx="1037832" cy="53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Comparison of domestic regimes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6" name="Table 5"/>
          <p:cNvGraphicFramePr>
            <a:graphicFrameLocks noGrp="1"/>
          </p:cNvGraphicFramePr>
          <p:nvPr>
            <p:extLst>
              <p:ext uri="{D42A27DB-BD31-4B8C-83A1-F6EECF244321}">
                <p14:modId xmlns:p14="http://schemas.microsoft.com/office/powerpoint/2010/main" val="4046759829"/>
              </p:ext>
            </p:extLst>
          </p:nvPr>
        </p:nvGraphicFramePr>
        <p:xfrm>
          <a:off x="209104" y="1412776"/>
          <a:ext cx="8574000" cy="4535368"/>
        </p:xfrm>
        <a:graphic>
          <a:graphicData uri="http://schemas.openxmlformats.org/drawingml/2006/table">
            <a:tbl>
              <a:tblPr firstRow="1" bandRow="1">
                <a:tableStyleId>{EB9631B5-78F2-41C9-869B-9F39066F8104}</a:tableStyleId>
              </a:tblPr>
              <a:tblGrid>
                <a:gridCol w="1584000"/>
                <a:gridCol w="1398000"/>
                <a:gridCol w="1398000"/>
                <a:gridCol w="1398000"/>
                <a:gridCol w="1398000"/>
                <a:gridCol w="1398000"/>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r>
                        <a:rPr lang="en-GB" sz="1600" dirty="0" smtClean="0">
                          <a:solidFill>
                            <a:schemeClr val="tx1"/>
                          </a:solidFill>
                        </a:rPr>
                        <a:t>Australia</a:t>
                      </a:r>
                      <a:endParaRPr lang="en-GB"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600" dirty="0" smtClean="0">
                          <a:solidFill>
                            <a:schemeClr val="tx1"/>
                          </a:solidFill>
                        </a:rPr>
                        <a:t>Canada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2929"/>
                    </a:solidFill>
                  </a:tcPr>
                </a:tc>
                <a:tc>
                  <a:txBody>
                    <a:bodyPr/>
                    <a:lstStyle/>
                    <a:p>
                      <a:pPr algn="ctr"/>
                      <a:r>
                        <a:rPr lang="en-GB" sz="1600" dirty="0" smtClean="0">
                          <a:solidFill>
                            <a:schemeClr val="tx1"/>
                          </a:solidFill>
                        </a:rPr>
                        <a:t>RSA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B230"/>
                    </a:solidFill>
                  </a:tcPr>
                </a:tc>
                <a:tc>
                  <a:txBody>
                    <a:bodyPr/>
                    <a:lstStyle/>
                    <a:p>
                      <a:pPr algn="ctr"/>
                      <a:r>
                        <a:rPr lang="en-GB" sz="1600" dirty="0" smtClean="0">
                          <a:solidFill>
                            <a:schemeClr val="tx1"/>
                          </a:solidFill>
                        </a:rPr>
                        <a:t>UK</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1E2"/>
                    </a:solidFill>
                  </a:tcPr>
                </a:tc>
                <a:tc>
                  <a:txBody>
                    <a:bodyPr/>
                    <a:lstStyle/>
                    <a:p>
                      <a:pPr algn="ctr"/>
                      <a:r>
                        <a:rPr lang="en-GB" sz="1600" dirty="0" smtClean="0">
                          <a:solidFill>
                            <a:schemeClr val="tx1"/>
                          </a:solidFill>
                        </a:rPr>
                        <a:t>USA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E36B4"/>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What is the</a:t>
                      </a:r>
                      <a:r>
                        <a:rPr lang="en-GB" sz="1200" b="0" baseline="0" dirty="0" smtClean="0"/>
                        <a:t> substantive test?</a:t>
                      </a:r>
                      <a:endParaRPr lang="en-GB" sz="1200" b="0" dirty="0" smtClean="0"/>
                    </a:p>
                    <a:p>
                      <a:endParaRPr lang="en-GB" sz="1400"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r>
                        <a:rPr lang="en-GB" sz="1400" dirty="0" smtClean="0"/>
                        <a:t>‘SLC’</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r>
                        <a:rPr lang="en-GB" sz="1400" dirty="0" smtClean="0"/>
                        <a:t>‘Prevents or lessens competition’</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r>
                        <a:rPr lang="en-GB" sz="1400" dirty="0" smtClean="0"/>
                        <a:t>‘SLC’ </a:t>
                      </a:r>
                    </a:p>
                    <a:p>
                      <a:pPr algn="ctr"/>
                      <a:r>
                        <a:rPr lang="en-GB" sz="1400" baseline="0" dirty="0" smtClean="0"/>
                        <a:t>+</a:t>
                      </a:r>
                    </a:p>
                    <a:p>
                      <a:pPr algn="ctr"/>
                      <a:r>
                        <a:rPr lang="en-GB" sz="1400" baseline="0" dirty="0" smtClean="0"/>
                        <a:t> ‘Public interest’</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1400" dirty="0" smtClean="0"/>
                    </a:p>
                    <a:p>
                      <a:pPr algn="ctr"/>
                      <a:r>
                        <a:rPr lang="en-GB" sz="1400" dirty="0" smtClean="0"/>
                        <a:t>‘SLC’</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endParaRPr lang="en-GB" sz="1400" dirty="0" smtClean="0"/>
                    </a:p>
                    <a:p>
                      <a:pPr algn="ctr"/>
                      <a:r>
                        <a:rPr lang="en-GB" sz="1400" dirty="0" smtClean="0"/>
                        <a:t>‘SLC’</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r h="769848">
                <a:tc>
                  <a:txBody>
                    <a:bodyPr/>
                    <a:lstStyle/>
                    <a:p>
                      <a:r>
                        <a:rPr lang="en-GB" sz="1200" b="0" dirty="0" smtClean="0"/>
                        <a:t>Method 2: Are</a:t>
                      </a:r>
                      <a:r>
                        <a:rPr lang="en-GB" sz="1200" b="0" baseline="0" dirty="0" smtClean="0"/>
                        <a:t> PI consideration</a:t>
                      </a:r>
                      <a:r>
                        <a:rPr lang="en-GB" sz="1200" b="1" baseline="0" dirty="0" smtClean="0"/>
                        <a:t>s part of the substantive test</a:t>
                      </a:r>
                      <a:r>
                        <a:rPr lang="en-GB" sz="1200" b="0" baseline="0" dirty="0" smtClean="0"/>
                        <a:t>?</a:t>
                      </a:r>
                      <a:endParaRPr lang="en-GB" sz="1200" b="0" dirty="0" smtClean="0"/>
                    </a:p>
                    <a:p>
                      <a:endParaRPr lang="en-GB" sz="1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r>
                        <a:rPr lang="en-GB" sz="1400" dirty="0" smtClean="0"/>
                        <a:t>No</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C5"/>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5C5"/>
                    </a:solidFill>
                  </a:tcPr>
                </a:tc>
                <a:tc>
                  <a:txBody>
                    <a:bodyPr/>
                    <a:lstStyle/>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9C"/>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D4FF"/>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AFE7"/>
                    </a:solidFill>
                  </a:tcPr>
                </a:tc>
              </a:tr>
              <a:tr h="370840">
                <a:tc>
                  <a:txBody>
                    <a:bodyPr/>
                    <a:lstStyle/>
                    <a:p>
                      <a:r>
                        <a:rPr lang="en-GB" sz="1200" b="0" dirty="0" smtClean="0"/>
                        <a:t>Method 3: Are</a:t>
                      </a:r>
                      <a:r>
                        <a:rPr lang="en-GB" sz="1200" b="0" baseline="0" dirty="0" smtClean="0"/>
                        <a:t> there </a:t>
                      </a:r>
                      <a:r>
                        <a:rPr lang="en-GB" sz="1200" b="1" baseline="0" dirty="0" smtClean="0"/>
                        <a:t>PI exceptions </a:t>
                      </a:r>
                      <a:r>
                        <a:rPr lang="en-GB" sz="1200" b="0" baseline="0" dirty="0" smtClean="0"/>
                        <a:t>to the substantive test</a:t>
                      </a:r>
                      <a:r>
                        <a:rPr lang="en-GB" sz="1200" b="0" dirty="0" smtClean="0"/>
                        <a:t>?</a:t>
                      </a:r>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r>
                        <a:rPr lang="en-GB" sz="1400" dirty="0" smtClean="0"/>
                        <a:t>Yes</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r h="1040328">
                <a:tc>
                  <a:txBody>
                    <a:bodyPr/>
                    <a:lstStyle/>
                    <a:p>
                      <a:r>
                        <a:rPr lang="en-GB" sz="1200" b="0" dirty="0" smtClean="0"/>
                        <a:t>Method 4: Are mergers subject to </a:t>
                      </a:r>
                      <a:r>
                        <a:rPr lang="en-GB" sz="1200" b="1" dirty="0" smtClean="0"/>
                        <a:t>parallel</a:t>
                      </a:r>
                      <a:r>
                        <a:rPr lang="en-GB" sz="1200" b="0" baseline="0" dirty="0" smtClean="0"/>
                        <a:t> </a:t>
                      </a:r>
                      <a:r>
                        <a:rPr lang="en-GB" sz="1200" b="1" baseline="0" dirty="0" smtClean="0"/>
                        <a:t>sector-specific policy</a:t>
                      </a:r>
                      <a:r>
                        <a:rPr lang="en-GB" sz="1200" b="0" baseline="0" dirty="0" smtClean="0"/>
                        <a:t>?</a:t>
                      </a:r>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endParaRPr lang="en-GB" sz="1400" dirty="0" smtClean="0"/>
                    </a:p>
                    <a:p>
                      <a:pPr algn="ctr"/>
                      <a:r>
                        <a:rPr lang="en-GB" sz="1400" dirty="0" smtClean="0"/>
                        <a:t>No</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C5"/>
                    </a:solidFill>
                  </a:tcPr>
                </a:tc>
                <a:tc>
                  <a:txBody>
                    <a:bodyPr/>
                    <a:lstStyle/>
                    <a:p>
                      <a:pPr algn="ctr"/>
                      <a:endParaRPr lang="en-GB" sz="1400" dirty="0" smtClean="0"/>
                    </a:p>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5C5"/>
                    </a:solidFill>
                  </a:tcPr>
                </a:tc>
                <a:tc>
                  <a:txBody>
                    <a:bodyPr/>
                    <a:lstStyle/>
                    <a:p>
                      <a:pPr algn="ctr"/>
                      <a:endParaRPr lang="en-GB" sz="1400" dirty="0" smtClean="0"/>
                    </a:p>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9C"/>
                    </a:solidFill>
                  </a:tcPr>
                </a:tc>
                <a:tc>
                  <a:txBody>
                    <a:bodyPr/>
                    <a:lstStyle/>
                    <a:p>
                      <a:pPr algn="ctr"/>
                      <a:endParaRPr lang="en-GB" sz="1400" dirty="0" smtClean="0"/>
                    </a:p>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D4FF"/>
                    </a:solidFill>
                  </a:tcPr>
                </a:tc>
                <a:tc>
                  <a:txBody>
                    <a:bodyPr/>
                    <a:lstStyle/>
                    <a:p>
                      <a:pPr algn="ctr"/>
                      <a:endParaRPr lang="en-GB" sz="1400" dirty="0" smtClean="0"/>
                    </a:p>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AFE7"/>
                    </a:solidFill>
                  </a:tcPr>
                </a:tc>
              </a:tr>
              <a:tr h="370840">
                <a:tc>
                  <a:txBody>
                    <a:bodyPr/>
                    <a:lstStyle/>
                    <a:p>
                      <a:r>
                        <a:rPr lang="en-GB" sz="1200" b="0" dirty="0" smtClean="0"/>
                        <a:t>Who</a:t>
                      </a:r>
                      <a:r>
                        <a:rPr lang="en-GB" sz="1200" b="0" baseline="0" dirty="0" smtClean="0"/>
                        <a:t> makes the public interest </a:t>
                      </a:r>
                      <a:r>
                        <a:rPr lang="en-GB" sz="1200" b="1" baseline="0" dirty="0" smtClean="0"/>
                        <a:t>decision</a:t>
                      </a:r>
                      <a:r>
                        <a:rPr lang="en-GB" sz="1200" b="0" baseline="0" dirty="0" smtClean="0"/>
                        <a:t>?</a:t>
                      </a:r>
                      <a:endParaRPr lang="en-GB" sz="1200" b="0" dirty="0" smtClean="0"/>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r>
                        <a:rPr lang="en-GB" sz="1400" dirty="0" smtClean="0"/>
                        <a:t>NCA</a:t>
                      </a:r>
                    </a:p>
                    <a:p>
                      <a:pPr algn="ctr"/>
                      <a:r>
                        <a:rPr lang="en-GB" sz="1400" dirty="0" smtClean="0"/>
                        <a:t>+</a:t>
                      </a:r>
                    </a:p>
                    <a:p>
                      <a:pPr algn="ctr"/>
                      <a:r>
                        <a:rPr lang="en-GB" sz="1400" baseline="0" dirty="0" smtClean="0"/>
                        <a:t>Sector regulator</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endParaRPr lang="en-GB" sz="1400" dirty="0" smtClean="0"/>
                    </a:p>
                    <a:p>
                      <a:pPr algn="ctr"/>
                      <a:r>
                        <a:rPr lang="en-GB" sz="1400" dirty="0" smtClean="0"/>
                        <a:t>--</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endParaRPr lang="en-GB" sz="1400" dirty="0" smtClean="0"/>
                    </a:p>
                    <a:p>
                      <a:pPr algn="ctr"/>
                      <a:r>
                        <a:rPr lang="en-GB" sz="1400" dirty="0" smtClean="0"/>
                        <a:t>NCA</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1400" dirty="0" smtClean="0"/>
                    </a:p>
                    <a:p>
                      <a:pPr algn="ctr"/>
                      <a:r>
                        <a:rPr lang="en-GB" sz="1400" dirty="0" smtClean="0"/>
                        <a:t>Politician</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endParaRPr lang="en-GB" sz="1400" dirty="0" smtClean="0"/>
                    </a:p>
                    <a:p>
                      <a:pPr algn="ctr"/>
                      <a:r>
                        <a:rPr lang="en-GB" sz="1400" dirty="0" smtClean="0"/>
                        <a:t>--</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bl>
          </a:graphicData>
        </a:graphic>
      </p:graphicFrame>
      <p:sp>
        <p:nvSpPr>
          <p:cNvPr id="7" name="Rectangle 6"/>
          <p:cNvSpPr/>
          <p:nvPr/>
        </p:nvSpPr>
        <p:spPr>
          <a:xfrm>
            <a:off x="35496" y="2522302"/>
            <a:ext cx="8884418" cy="792000"/>
          </a:xfrm>
          <a:prstGeom prst="rect">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87896" y="3337942"/>
            <a:ext cx="8732018" cy="831600"/>
          </a:xfrm>
          <a:prstGeom prst="rect">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87896" y="4187180"/>
            <a:ext cx="8732018" cy="1008000"/>
          </a:xfrm>
          <a:prstGeom prst="rect">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5496" y="5214590"/>
            <a:ext cx="8884418" cy="747514"/>
          </a:xfrm>
          <a:prstGeom prst="rect">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4721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Comparison of domestic regimes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6" name="Table 5"/>
          <p:cNvGraphicFramePr>
            <a:graphicFrameLocks noGrp="1"/>
          </p:cNvGraphicFramePr>
          <p:nvPr>
            <p:extLst>
              <p:ext uri="{D42A27DB-BD31-4B8C-83A1-F6EECF244321}">
                <p14:modId xmlns:p14="http://schemas.microsoft.com/office/powerpoint/2010/main" val="1820981266"/>
              </p:ext>
            </p:extLst>
          </p:nvPr>
        </p:nvGraphicFramePr>
        <p:xfrm>
          <a:off x="209104" y="1412776"/>
          <a:ext cx="8574000" cy="4535368"/>
        </p:xfrm>
        <a:graphic>
          <a:graphicData uri="http://schemas.openxmlformats.org/drawingml/2006/table">
            <a:tbl>
              <a:tblPr firstRow="1" bandRow="1">
                <a:tableStyleId>{EB9631B5-78F2-41C9-869B-9F39066F8104}</a:tableStyleId>
              </a:tblPr>
              <a:tblGrid>
                <a:gridCol w="1584000"/>
                <a:gridCol w="1398000"/>
                <a:gridCol w="1398000"/>
                <a:gridCol w="1398000"/>
                <a:gridCol w="1398000"/>
                <a:gridCol w="1398000"/>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r>
                        <a:rPr lang="en-GB" sz="1600" dirty="0" smtClean="0">
                          <a:solidFill>
                            <a:schemeClr val="tx1"/>
                          </a:solidFill>
                        </a:rPr>
                        <a:t>Australia</a:t>
                      </a:r>
                      <a:endParaRPr lang="en-GB"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600" dirty="0" smtClean="0">
                          <a:solidFill>
                            <a:schemeClr val="tx1"/>
                          </a:solidFill>
                        </a:rPr>
                        <a:t>Canada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2929"/>
                    </a:solidFill>
                  </a:tcPr>
                </a:tc>
                <a:tc>
                  <a:txBody>
                    <a:bodyPr/>
                    <a:lstStyle/>
                    <a:p>
                      <a:pPr algn="ctr"/>
                      <a:r>
                        <a:rPr lang="en-GB" sz="1600" dirty="0" smtClean="0">
                          <a:solidFill>
                            <a:schemeClr val="tx1"/>
                          </a:solidFill>
                        </a:rPr>
                        <a:t>RSA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B230"/>
                    </a:solidFill>
                  </a:tcPr>
                </a:tc>
                <a:tc>
                  <a:txBody>
                    <a:bodyPr/>
                    <a:lstStyle/>
                    <a:p>
                      <a:pPr algn="ctr"/>
                      <a:r>
                        <a:rPr lang="en-GB" sz="1600" dirty="0" smtClean="0">
                          <a:solidFill>
                            <a:schemeClr val="tx1"/>
                          </a:solidFill>
                        </a:rPr>
                        <a:t>UK</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1E2"/>
                    </a:solidFill>
                  </a:tcPr>
                </a:tc>
                <a:tc>
                  <a:txBody>
                    <a:bodyPr/>
                    <a:lstStyle/>
                    <a:p>
                      <a:pPr algn="ctr"/>
                      <a:r>
                        <a:rPr lang="en-GB" sz="1600" dirty="0" smtClean="0">
                          <a:solidFill>
                            <a:schemeClr val="tx1"/>
                          </a:solidFill>
                        </a:rPr>
                        <a:t>USA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E36B4"/>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What is the</a:t>
                      </a:r>
                      <a:r>
                        <a:rPr lang="en-GB" sz="1200" b="0" baseline="0" dirty="0" smtClean="0"/>
                        <a:t> substantive test?</a:t>
                      </a:r>
                      <a:endParaRPr lang="en-GB" sz="1200" b="0" dirty="0" smtClean="0"/>
                    </a:p>
                    <a:p>
                      <a:endParaRPr lang="en-GB" sz="1400"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r>
                        <a:rPr lang="en-GB" sz="1400" dirty="0" smtClean="0"/>
                        <a:t>‘SLC’</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r>
                        <a:rPr lang="en-GB" sz="1400" dirty="0" smtClean="0"/>
                        <a:t>‘Prevents or lessens competition’</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r>
                        <a:rPr lang="en-GB" sz="1400" dirty="0" smtClean="0"/>
                        <a:t>‘SLC’ </a:t>
                      </a:r>
                    </a:p>
                    <a:p>
                      <a:pPr algn="ctr"/>
                      <a:r>
                        <a:rPr lang="en-GB" sz="1400" baseline="0" dirty="0" smtClean="0"/>
                        <a:t>+</a:t>
                      </a:r>
                    </a:p>
                    <a:p>
                      <a:pPr algn="ctr"/>
                      <a:r>
                        <a:rPr lang="en-GB" sz="1400" baseline="0" dirty="0" smtClean="0"/>
                        <a:t> ‘Public interest’</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1400" dirty="0" smtClean="0"/>
                    </a:p>
                    <a:p>
                      <a:pPr algn="ctr"/>
                      <a:r>
                        <a:rPr lang="en-GB" sz="1400" dirty="0" smtClean="0"/>
                        <a:t>‘SLC’</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endParaRPr lang="en-GB" sz="1400" dirty="0" smtClean="0"/>
                    </a:p>
                    <a:p>
                      <a:pPr algn="ctr"/>
                      <a:r>
                        <a:rPr lang="en-GB" sz="1400" dirty="0" smtClean="0"/>
                        <a:t>‘SLC’</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r h="769848">
                <a:tc>
                  <a:txBody>
                    <a:bodyPr/>
                    <a:lstStyle/>
                    <a:p>
                      <a:r>
                        <a:rPr lang="en-GB" sz="1200" b="0" dirty="0" smtClean="0"/>
                        <a:t>Method 2: Are</a:t>
                      </a:r>
                      <a:r>
                        <a:rPr lang="en-GB" sz="1200" b="0" baseline="0" dirty="0" smtClean="0"/>
                        <a:t> PI consideration</a:t>
                      </a:r>
                      <a:r>
                        <a:rPr lang="en-GB" sz="1200" b="1" baseline="0" dirty="0" smtClean="0"/>
                        <a:t>s part of the substantive test</a:t>
                      </a:r>
                      <a:r>
                        <a:rPr lang="en-GB" sz="1200" b="0" baseline="0" dirty="0" smtClean="0"/>
                        <a:t>?</a:t>
                      </a:r>
                      <a:endParaRPr lang="en-GB" sz="1200" b="0" dirty="0" smtClean="0"/>
                    </a:p>
                    <a:p>
                      <a:endParaRPr lang="en-GB" sz="1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r>
                        <a:rPr lang="en-GB" sz="1400" dirty="0" smtClean="0"/>
                        <a:t>No</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C5"/>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5C5"/>
                    </a:solidFill>
                  </a:tcPr>
                </a:tc>
                <a:tc>
                  <a:txBody>
                    <a:bodyPr/>
                    <a:lstStyle/>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9C"/>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D4FF"/>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AFE7"/>
                    </a:solidFill>
                  </a:tcPr>
                </a:tc>
              </a:tr>
              <a:tr h="370840">
                <a:tc>
                  <a:txBody>
                    <a:bodyPr/>
                    <a:lstStyle/>
                    <a:p>
                      <a:r>
                        <a:rPr lang="en-GB" sz="1200" b="0" dirty="0" smtClean="0"/>
                        <a:t>Method 3: Are</a:t>
                      </a:r>
                      <a:r>
                        <a:rPr lang="en-GB" sz="1200" b="0" baseline="0" dirty="0" smtClean="0"/>
                        <a:t> there </a:t>
                      </a:r>
                      <a:r>
                        <a:rPr lang="en-GB" sz="1200" b="1" baseline="0" dirty="0" smtClean="0"/>
                        <a:t>PI exceptions </a:t>
                      </a:r>
                      <a:r>
                        <a:rPr lang="en-GB" sz="1200" b="0" baseline="0" dirty="0" smtClean="0"/>
                        <a:t>to the substantive test</a:t>
                      </a:r>
                      <a:r>
                        <a:rPr lang="en-GB" sz="1200" b="0" dirty="0" smtClean="0"/>
                        <a:t>?</a:t>
                      </a:r>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r>
                        <a:rPr lang="en-GB" sz="1400" dirty="0" smtClean="0"/>
                        <a:t>Yes</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r h="1040328">
                <a:tc>
                  <a:txBody>
                    <a:bodyPr/>
                    <a:lstStyle/>
                    <a:p>
                      <a:r>
                        <a:rPr lang="en-GB" sz="1200" b="0" dirty="0" smtClean="0"/>
                        <a:t>Method 4: Are mergers subject to </a:t>
                      </a:r>
                      <a:r>
                        <a:rPr lang="en-GB" sz="1200" b="1" dirty="0" smtClean="0"/>
                        <a:t>parallel</a:t>
                      </a:r>
                      <a:r>
                        <a:rPr lang="en-GB" sz="1200" b="0" baseline="0" dirty="0" smtClean="0"/>
                        <a:t> </a:t>
                      </a:r>
                      <a:r>
                        <a:rPr lang="en-GB" sz="1200" b="1" baseline="0" dirty="0" smtClean="0"/>
                        <a:t>sector-specific policy</a:t>
                      </a:r>
                      <a:r>
                        <a:rPr lang="en-GB" sz="1200" b="0" baseline="0" dirty="0" smtClean="0"/>
                        <a:t>?</a:t>
                      </a:r>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endParaRPr lang="en-GB" sz="1400" dirty="0" smtClean="0"/>
                    </a:p>
                    <a:p>
                      <a:pPr algn="ctr"/>
                      <a:r>
                        <a:rPr lang="en-GB" sz="1400" dirty="0" smtClean="0"/>
                        <a:t>No</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C5"/>
                    </a:solidFill>
                  </a:tcPr>
                </a:tc>
                <a:tc>
                  <a:txBody>
                    <a:bodyPr/>
                    <a:lstStyle/>
                    <a:p>
                      <a:pPr algn="ctr"/>
                      <a:endParaRPr lang="en-GB" sz="1400" dirty="0" smtClean="0"/>
                    </a:p>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5C5"/>
                    </a:solidFill>
                  </a:tcPr>
                </a:tc>
                <a:tc>
                  <a:txBody>
                    <a:bodyPr/>
                    <a:lstStyle/>
                    <a:p>
                      <a:pPr algn="ctr"/>
                      <a:endParaRPr lang="en-GB" sz="1400" dirty="0" smtClean="0"/>
                    </a:p>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9C"/>
                    </a:solidFill>
                  </a:tcPr>
                </a:tc>
                <a:tc>
                  <a:txBody>
                    <a:bodyPr/>
                    <a:lstStyle/>
                    <a:p>
                      <a:pPr algn="ctr"/>
                      <a:endParaRPr lang="en-GB" sz="1400" dirty="0" smtClean="0"/>
                    </a:p>
                    <a:p>
                      <a:pPr algn="ctr"/>
                      <a:endParaRPr lang="en-GB" sz="1400" dirty="0" smtClean="0"/>
                    </a:p>
                    <a:p>
                      <a:pPr algn="ctr"/>
                      <a:r>
                        <a:rPr lang="en-GB" sz="1400" dirty="0" smtClean="0"/>
                        <a:t>No</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D4FF"/>
                    </a:solidFill>
                  </a:tcPr>
                </a:tc>
                <a:tc>
                  <a:txBody>
                    <a:bodyPr/>
                    <a:lstStyle/>
                    <a:p>
                      <a:pPr algn="ctr"/>
                      <a:endParaRPr lang="en-GB" sz="1400" dirty="0" smtClean="0"/>
                    </a:p>
                    <a:p>
                      <a:pPr algn="ctr"/>
                      <a:endParaRPr lang="en-GB" sz="1400" dirty="0" smtClean="0"/>
                    </a:p>
                    <a:p>
                      <a:pPr algn="ctr"/>
                      <a:r>
                        <a:rPr lang="en-GB" sz="1400" dirty="0" smtClean="0"/>
                        <a:t>Yes</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AFE7"/>
                    </a:solidFill>
                  </a:tcPr>
                </a:tc>
              </a:tr>
              <a:tr h="370840">
                <a:tc>
                  <a:txBody>
                    <a:bodyPr/>
                    <a:lstStyle/>
                    <a:p>
                      <a:r>
                        <a:rPr lang="en-GB" sz="1200" b="0" dirty="0" smtClean="0"/>
                        <a:t>Who</a:t>
                      </a:r>
                      <a:r>
                        <a:rPr lang="en-GB" sz="1200" b="0" baseline="0" dirty="0" smtClean="0"/>
                        <a:t> makes the public interest </a:t>
                      </a:r>
                      <a:r>
                        <a:rPr lang="en-GB" sz="1200" b="1" baseline="0" dirty="0" smtClean="0"/>
                        <a:t>decision</a:t>
                      </a:r>
                      <a:r>
                        <a:rPr lang="en-GB" sz="1200" b="0" baseline="0" dirty="0" smtClean="0"/>
                        <a:t>?</a:t>
                      </a:r>
                      <a:endParaRPr lang="en-GB" sz="1200" b="0" dirty="0" smtClean="0"/>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r>
                        <a:rPr lang="en-GB" sz="1400" dirty="0" smtClean="0">
                          <a:solidFill>
                            <a:srgbClr val="FFE181"/>
                          </a:solidFill>
                        </a:rPr>
                        <a:t>NCA</a:t>
                      </a:r>
                    </a:p>
                    <a:p>
                      <a:pPr algn="ctr"/>
                      <a:r>
                        <a:rPr lang="en-GB" sz="1400" dirty="0" smtClean="0">
                          <a:solidFill>
                            <a:srgbClr val="FFE181"/>
                          </a:solidFill>
                        </a:rPr>
                        <a:t>+</a:t>
                      </a:r>
                    </a:p>
                    <a:p>
                      <a:pPr algn="ctr"/>
                      <a:r>
                        <a:rPr lang="en-GB" sz="1400" baseline="0" dirty="0" smtClean="0">
                          <a:solidFill>
                            <a:srgbClr val="FFE181"/>
                          </a:solidFill>
                        </a:rPr>
                        <a:t>Sector regulator</a:t>
                      </a:r>
                      <a:endParaRPr lang="en-GB" sz="1400" dirty="0">
                        <a:solidFill>
                          <a:srgbClr val="FFE18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endParaRPr lang="en-GB" sz="1400" dirty="0" smtClean="0"/>
                    </a:p>
                    <a:p>
                      <a:pPr algn="ctr"/>
                      <a:r>
                        <a:rPr lang="en-GB" sz="1400" dirty="0" smtClean="0">
                          <a:solidFill>
                            <a:srgbClr val="FF8181"/>
                          </a:solidFill>
                        </a:rPr>
                        <a:t>Sector regulator</a:t>
                      </a:r>
                      <a:endParaRPr lang="en-GB" sz="1400" dirty="0">
                        <a:solidFill>
                          <a:srgbClr val="FF818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endParaRPr lang="en-GB" sz="1400" dirty="0" smtClean="0"/>
                    </a:p>
                    <a:p>
                      <a:pPr algn="ctr"/>
                      <a:r>
                        <a:rPr lang="en-GB" sz="1400" dirty="0" smtClean="0">
                          <a:solidFill>
                            <a:srgbClr val="A6D86E"/>
                          </a:solidFill>
                        </a:rPr>
                        <a:t>NCA</a:t>
                      </a:r>
                      <a:endParaRPr lang="en-GB" sz="1400" dirty="0">
                        <a:solidFill>
                          <a:srgbClr val="A6D86E"/>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1400" dirty="0" smtClean="0"/>
                    </a:p>
                    <a:p>
                      <a:pPr algn="ctr"/>
                      <a:r>
                        <a:rPr lang="en-GB" sz="1400" dirty="0" smtClean="0">
                          <a:solidFill>
                            <a:srgbClr val="61BBFF"/>
                          </a:solidFill>
                        </a:rPr>
                        <a:t>Politician</a:t>
                      </a:r>
                      <a:endParaRPr lang="en-GB" sz="1400" dirty="0">
                        <a:solidFill>
                          <a:srgbClr val="61BB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r>
                        <a:rPr lang="en-GB" sz="1400" dirty="0" smtClean="0">
                          <a:solidFill>
                            <a:srgbClr val="A86ED4"/>
                          </a:solidFill>
                        </a:rPr>
                        <a:t>Government Agency</a:t>
                      </a:r>
                    </a:p>
                    <a:p>
                      <a:pPr algn="ctr"/>
                      <a:r>
                        <a:rPr lang="en-GB" sz="1400" dirty="0" smtClean="0">
                          <a:solidFill>
                            <a:srgbClr val="A86ED4"/>
                          </a:solidFill>
                        </a:rPr>
                        <a:t>(+ NCA)</a:t>
                      </a:r>
                      <a:endParaRPr lang="en-GB" sz="1400" dirty="0">
                        <a:solidFill>
                          <a:srgbClr val="A86ED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bl>
          </a:graphicData>
        </a:graphic>
      </p:graphicFrame>
      <p:sp>
        <p:nvSpPr>
          <p:cNvPr id="11" name="Rectangle 10"/>
          <p:cNvSpPr/>
          <p:nvPr/>
        </p:nvSpPr>
        <p:spPr>
          <a:xfrm>
            <a:off x="1823631" y="3312542"/>
            <a:ext cx="1345684" cy="885304"/>
          </a:xfrm>
          <a:prstGeom prst="rect">
            <a:avLst/>
          </a:prstGeom>
          <a:no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18869" y="5229200"/>
            <a:ext cx="1335600" cy="734400"/>
          </a:xfrm>
          <a:prstGeom prst="rect">
            <a:avLst/>
          </a:prstGeom>
          <a:no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217348" y="5229200"/>
            <a:ext cx="1335600" cy="734400"/>
          </a:xfrm>
          <a:prstGeom prst="rect">
            <a:avLst/>
          </a:prstGeom>
          <a:noFill/>
          <a:ln w="57150">
            <a:solidFill>
              <a:srgbClr val="FF2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618841" y="5229200"/>
            <a:ext cx="1335600" cy="734400"/>
          </a:xfrm>
          <a:prstGeom prst="rect">
            <a:avLst/>
          </a:prstGeom>
          <a:noFill/>
          <a:ln w="57150">
            <a:solidFill>
              <a:srgbClr val="74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016134" y="5229200"/>
            <a:ext cx="1335600" cy="734400"/>
          </a:xfrm>
          <a:prstGeom prst="rect">
            <a:avLst/>
          </a:prstGeom>
          <a:noFill/>
          <a:ln w="57150">
            <a:solidFill>
              <a:srgbClr val="0081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12864" y="5229200"/>
            <a:ext cx="1335600" cy="734400"/>
          </a:xfrm>
          <a:prstGeom prst="rect">
            <a:avLst/>
          </a:prstGeom>
          <a:noFill/>
          <a:ln w="57150">
            <a:solidFill>
              <a:srgbClr val="7E3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212356" y="4174480"/>
            <a:ext cx="1335600" cy="982712"/>
          </a:xfrm>
          <a:prstGeom prst="rect">
            <a:avLst/>
          </a:prstGeom>
          <a:noFill/>
          <a:ln w="57150">
            <a:solidFill>
              <a:srgbClr val="FF2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622800" y="2545854"/>
            <a:ext cx="1335600" cy="734400"/>
          </a:xfrm>
          <a:prstGeom prst="rect">
            <a:avLst/>
          </a:prstGeom>
          <a:noFill/>
          <a:ln w="57150">
            <a:solidFill>
              <a:srgbClr val="74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019780" y="3345180"/>
            <a:ext cx="1335600" cy="792000"/>
          </a:xfrm>
          <a:prstGeom prst="rect">
            <a:avLst/>
          </a:prstGeom>
          <a:noFill/>
          <a:ln w="57150">
            <a:solidFill>
              <a:srgbClr val="0081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412864" y="4171113"/>
            <a:ext cx="1335600" cy="982712"/>
          </a:xfrm>
          <a:prstGeom prst="rect">
            <a:avLst/>
          </a:prstGeom>
          <a:noFill/>
          <a:ln w="57150">
            <a:solidFill>
              <a:srgbClr val="7E3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595922" y="5216567"/>
            <a:ext cx="1800200" cy="1015663"/>
          </a:xfrm>
          <a:prstGeom prst="rect">
            <a:avLst/>
          </a:prstGeom>
          <a:noFill/>
        </p:spPr>
        <p:txBody>
          <a:bodyPr wrap="square" rtlCol="0">
            <a:spAutoFit/>
          </a:bodyPr>
          <a:lstStyle/>
          <a:p>
            <a:pPr algn="ctr"/>
            <a:r>
              <a:rPr lang="en-GB" sz="1400" dirty="0"/>
              <a:t>NCA</a:t>
            </a:r>
          </a:p>
          <a:p>
            <a:pPr algn="ctr"/>
            <a:r>
              <a:rPr lang="en-GB" sz="1400" dirty="0"/>
              <a:t>+</a:t>
            </a:r>
          </a:p>
          <a:p>
            <a:pPr algn="ctr"/>
            <a:r>
              <a:rPr lang="en-GB" sz="1400" dirty="0"/>
              <a:t>Sector regulator</a:t>
            </a:r>
          </a:p>
          <a:p>
            <a:endParaRPr lang="en-GB" dirty="0"/>
          </a:p>
        </p:txBody>
      </p:sp>
      <p:sp>
        <p:nvSpPr>
          <p:cNvPr id="23" name="TextBox 22"/>
          <p:cNvSpPr txBox="1"/>
          <p:nvPr/>
        </p:nvSpPr>
        <p:spPr>
          <a:xfrm>
            <a:off x="2987824" y="5434107"/>
            <a:ext cx="1800200" cy="307777"/>
          </a:xfrm>
          <a:prstGeom prst="rect">
            <a:avLst/>
          </a:prstGeom>
          <a:noFill/>
        </p:spPr>
        <p:txBody>
          <a:bodyPr wrap="square" rtlCol="0">
            <a:spAutoFit/>
          </a:bodyPr>
          <a:lstStyle/>
          <a:p>
            <a:pPr algn="ctr"/>
            <a:r>
              <a:rPr lang="en-GB" sz="1400" dirty="0" smtClean="0"/>
              <a:t>Sector regulator</a:t>
            </a:r>
            <a:endParaRPr lang="en-GB" sz="1400" dirty="0"/>
          </a:p>
        </p:txBody>
      </p:sp>
      <p:sp>
        <p:nvSpPr>
          <p:cNvPr id="24" name="TextBox 23"/>
          <p:cNvSpPr txBox="1"/>
          <p:nvPr/>
        </p:nvSpPr>
        <p:spPr>
          <a:xfrm>
            <a:off x="4380484" y="5434107"/>
            <a:ext cx="1800200" cy="307777"/>
          </a:xfrm>
          <a:prstGeom prst="rect">
            <a:avLst/>
          </a:prstGeom>
          <a:noFill/>
        </p:spPr>
        <p:txBody>
          <a:bodyPr wrap="square" rtlCol="0">
            <a:spAutoFit/>
          </a:bodyPr>
          <a:lstStyle/>
          <a:p>
            <a:pPr algn="ctr"/>
            <a:r>
              <a:rPr lang="en-GB" sz="1400" dirty="0" smtClean="0"/>
              <a:t>NCA</a:t>
            </a:r>
            <a:endParaRPr lang="en-GB" dirty="0"/>
          </a:p>
        </p:txBody>
      </p:sp>
      <p:sp>
        <p:nvSpPr>
          <p:cNvPr id="25" name="TextBox 24"/>
          <p:cNvSpPr txBox="1"/>
          <p:nvPr/>
        </p:nvSpPr>
        <p:spPr>
          <a:xfrm>
            <a:off x="5784261" y="5433349"/>
            <a:ext cx="1800200" cy="307777"/>
          </a:xfrm>
          <a:prstGeom prst="rect">
            <a:avLst/>
          </a:prstGeom>
          <a:noFill/>
        </p:spPr>
        <p:txBody>
          <a:bodyPr wrap="square" rtlCol="0">
            <a:spAutoFit/>
          </a:bodyPr>
          <a:lstStyle/>
          <a:p>
            <a:pPr algn="ctr"/>
            <a:r>
              <a:rPr lang="en-GB" sz="1400" dirty="0" smtClean="0"/>
              <a:t>Politician</a:t>
            </a:r>
            <a:endParaRPr lang="en-GB" dirty="0"/>
          </a:p>
        </p:txBody>
      </p:sp>
      <p:sp>
        <p:nvSpPr>
          <p:cNvPr id="26" name="TextBox 25"/>
          <p:cNvSpPr txBox="1"/>
          <p:nvPr/>
        </p:nvSpPr>
        <p:spPr>
          <a:xfrm>
            <a:off x="7502349" y="5218083"/>
            <a:ext cx="1167493" cy="738664"/>
          </a:xfrm>
          <a:prstGeom prst="rect">
            <a:avLst/>
          </a:prstGeom>
          <a:noFill/>
        </p:spPr>
        <p:txBody>
          <a:bodyPr wrap="square" rtlCol="0">
            <a:spAutoFit/>
          </a:bodyPr>
          <a:lstStyle/>
          <a:p>
            <a:pPr algn="ctr"/>
            <a:r>
              <a:rPr lang="en-GB" sz="1400" dirty="0" smtClean="0"/>
              <a:t>Government Agency </a:t>
            </a:r>
          </a:p>
          <a:p>
            <a:pPr algn="ctr"/>
            <a:r>
              <a:rPr lang="en-GB" sz="1400" dirty="0" smtClean="0"/>
              <a:t>(+ NCA)</a:t>
            </a:r>
            <a:endParaRPr lang="en-GB" dirty="0"/>
          </a:p>
        </p:txBody>
      </p:sp>
    </p:spTree>
    <p:extLst>
      <p:ext uri="{BB962C8B-B14F-4D97-AF65-F5344CB8AC3E}">
        <p14:creationId xmlns:p14="http://schemas.microsoft.com/office/powerpoint/2010/main" val="379369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Extending the data set: how many states?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0974" y="1870652"/>
            <a:ext cx="2324682" cy="3284984"/>
          </a:xfrm>
          <a:prstGeom prst="rect">
            <a:avLst/>
          </a:prstGeom>
        </p:spPr>
      </p:pic>
      <p:sp>
        <p:nvSpPr>
          <p:cNvPr id="6" name="TextBox 5"/>
          <p:cNvSpPr txBox="1"/>
          <p:nvPr/>
        </p:nvSpPr>
        <p:spPr>
          <a:xfrm>
            <a:off x="0" y="5373216"/>
            <a:ext cx="9144000" cy="646331"/>
          </a:xfrm>
          <a:prstGeom prst="rect">
            <a:avLst/>
          </a:prstGeom>
          <a:noFill/>
        </p:spPr>
        <p:txBody>
          <a:bodyPr wrap="square" rtlCol="0">
            <a:spAutoFit/>
          </a:bodyPr>
          <a:lstStyle/>
          <a:p>
            <a:pPr algn="ctr"/>
            <a:r>
              <a:rPr lang="en-GB" b="1" dirty="0" smtClean="0"/>
              <a:t>Leading </a:t>
            </a:r>
            <a:r>
              <a:rPr lang="en-GB" b="1" dirty="0" err="1"/>
              <a:t>P</a:t>
            </a:r>
            <a:r>
              <a:rPr lang="en-GB" b="1" dirty="0" err="1" smtClean="0"/>
              <a:t>ractioners</a:t>
            </a:r>
            <a:r>
              <a:rPr lang="en-GB" b="1" dirty="0" smtClean="0"/>
              <a:t>’ Handbook</a:t>
            </a:r>
          </a:p>
          <a:p>
            <a:pPr algn="ctr"/>
            <a:r>
              <a:rPr lang="en-GB" dirty="0" smtClean="0"/>
              <a:t>Global Competition Review, </a:t>
            </a:r>
            <a:r>
              <a:rPr lang="en-GB" i="1" dirty="0" smtClean="0"/>
              <a:t>Getting the Deal Through: Merger Control 2014</a:t>
            </a:r>
            <a:endParaRPr lang="en-GB" i="1" dirty="0"/>
          </a:p>
        </p:txBody>
      </p:sp>
    </p:spTree>
    <p:extLst>
      <p:ext uri="{BB962C8B-B14F-4D97-AF65-F5344CB8AC3E}">
        <p14:creationId xmlns:p14="http://schemas.microsoft.com/office/powerpoint/2010/main" val="334270101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a:solidFill>
                  <a:srgbClr val="002E5C"/>
                </a:solidFill>
              </a:rPr>
              <a:t>Extending the data set: how many states?</a:t>
            </a: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a:blip r:embed="rId2"/>
          <a:stretch>
            <a:fillRect/>
          </a:stretch>
        </p:blipFill>
        <p:spPr>
          <a:xfrm>
            <a:off x="635108" y="1330197"/>
            <a:ext cx="545805" cy="360000"/>
          </a:xfrm>
          <a:prstGeom prst="rect">
            <a:avLst/>
          </a:prstGeom>
        </p:spPr>
      </p:pic>
      <p:pic>
        <p:nvPicPr>
          <p:cNvPr id="10" name="Picture 9"/>
          <p:cNvPicPr>
            <a:picLocks noChangeAspect="1"/>
          </p:cNvPicPr>
          <p:nvPr/>
        </p:nvPicPr>
        <p:blipFill>
          <a:blip r:embed="rId3"/>
          <a:stretch>
            <a:fillRect/>
          </a:stretch>
        </p:blipFill>
        <p:spPr>
          <a:xfrm>
            <a:off x="1293228" y="1334659"/>
            <a:ext cx="545805" cy="360000"/>
          </a:xfrm>
          <a:prstGeom prst="rect">
            <a:avLst/>
          </a:prstGeom>
        </p:spPr>
      </p:pic>
      <p:pic>
        <p:nvPicPr>
          <p:cNvPr id="11" name="Picture 10"/>
          <p:cNvPicPr>
            <a:picLocks noChangeAspect="1"/>
          </p:cNvPicPr>
          <p:nvPr/>
        </p:nvPicPr>
        <p:blipFill>
          <a:blip r:embed="rId4"/>
          <a:stretch>
            <a:fillRect/>
          </a:stretch>
        </p:blipFill>
        <p:spPr>
          <a:xfrm>
            <a:off x="1961213" y="1334659"/>
            <a:ext cx="545805" cy="360000"/>
          </a:xfrm>
          <a:prstGeom prst="rect">
            <a:avLst/>
          </a:prstGeom>
        </p:spPr>
      </p:pic>
      <p:pic>
        <p:nvPicPr>
          <p:cNvPr id="12" name="Picture 11"/>
          <p:cNvPicPr>
            <a:picLocks noChangeAspect="1"/>
          </p:cNvPicPr>
          <p:nvPr/>
        </p:nvPicPr>
        <p:blipFill>
          <a:blip r:embed="rId5"/>
          <a:stretch>
            <a:fillRect/>
          </a:stretch>
        </p:blipFill>
        <p:spPr>
          <a:xfrm>
            <a:off x="2638919" y="1330001"/>
            <a:ext cx="545805" cy="360000"/>
          </a:xfrm>
          <a:prstGeom prst="rect">
            <a:avLst/>
          </a:prstGeom>
        </p:spPr>
      </p:pic>
      <p:pic>
        <p:nvPicPr>
          <p:cNvPr id="13" name="Picture 12"/>
          <p:cNvPicPr>
            <a:picLocks noChangeAspect="1"/>
          </p:cNvPicPr>
          <p:nvPr/>
        </p:nvPicPr>
        <p:blipFill>
          <a:blip r:embed="rId6"/>
          <a:stretch>
            <a:fillRect/>
          </a:stretch>
        </p:blipFill>
        <p:spPr>
          <a:xfrm>
            <a:off x="3306904" y="1326661"/>
            <a:ext cx="545805" cy="360000"/>
          </a:xfrm>
          <a:prstGeom prst="rect">
            <a:avLst/>
          </a:prstGeom>
        </p:spPr>
      </p:pic>
      <p:pic>
        <p:nvPicPr>
          <p:cNvPr id="14" name="Picture 13"/>
          <p:cNvPicPr>
            <a:picLocks noChangeAspect="1"/>
          </p:cNvPicPr>
          <p:nvPr/>
        </p:nvPicPr>
        <p:blipFill>
          <a:blip r:embed="rId7"/>
          <a:stretch>
            <a:fillRect/>
          </a:stretch>
        </p:blipFill>
        <p:spPr>
          <a:xfrm>
            <a:off x="3972768" y="1330001"/>
            <a:ext cx="545805" cy="360000"/>
          </a:xfrm>
          <a:prstGeom prst="rect">
            <a:avLst/>
          </a:prstGeom>
        </p:spPr>
      </p:pic>
      <p:pic>
        <p:nvPicPr>
          <p:cNvPr id="15" name="Picture 14"/>
          <p:cNvPicPr>
            <a:picLocks noChangeAspect="1"/>
          </p:cNvPicPr>
          <p:nvPr/>
        </p:nvPicPr>
        <p:blipFill>
          <a:blip r:embed="rId8"/>
          <a:stretch>
            <a:fillRect/>
          </a:stretch>
        </p:blipFill>
        <p:spPr>
          <a:xfrm>
            <a:off x="4625847" y="1326917"/>
            <a:ext cx="545805" cy="360000"/>
          </a:xfrm>
          <a:prstGeom prst="rect">
            <a:avLst/>
          </a:prstGeom>
        </p:spPr>
      </p:pic>
      <p:pic>
        <p:nvPicPr>
          <p:cNvPr id="16" name="Picture 15"/>
          <p:cNvPicPr>
            <a:picLocks noChangeAspect="1"/>
          </p:cNvPicPr>
          <p:nvPr/>
        </p:nvPicPr>
        <p:blipFill>
          <a:blip r:embed="rId9"/>
          <a:stretch>
            <a:fillRect/>
          </a:stretch>
        </p:blipFill>
        <p:spPr>
          <a:xfrm>
            <a:off x="635108" y="1805273"/>
            <a:ext cx="545805" cy="360000"/>
          </a:xfrm>
          <a:prstGeom prst="rect">
            <a:avLst/>
          </a:prstGeom>
        </p:spPr>
      </p:pic>
      <p:pic>
        <p:nvPicPr>
          <p:cNvPr id="18" name="Picture 17"/>
          <p:cNvPicPr>
            <a:picLocks noChangeAspect="1"/>
          </p:cNvPicPr>
          <p:nvPr/>
        </p:nvPicPr>
        <p:blipFill>
          <a:blip r:embed="rId10"/>
          <a:stretch>
            <a:fillRect/>
          </a:stretch>
        </p:blipFill>
        <p:spPr>
          <a:xfrm>
            <a:off x="1291855" y="1808321"/>
            <a:ext cx="551615" cy="360000"/>
          </a:xfrm>
          <a:prstGeom prst="rect">
            <a:avLst/>
          </a:prstGeom>
        </p:spPr>
      </p:pic>
      <p:pic>
        <p:nvPicPr>
          <p:cNvPr id="19" name="Picture 18"/>
          <p:cNvPicPr>
            <a:picLocks noChangeAspect="1"/>
          </p:cNvPicPr>
          <p:nvPr/>
        </p:nvPicPr>
        <p:blipFill>
          <a:blip r:embed="rId11"/>
          <a:stretch>
            <a:fillRect/>
          </a:stretch>
        </p:blipFill>
        <p:spPr>
          <a:xfrm>
            <a:off x="1962903" y="1802989"/>
            <a:ext cx="545805" cy="360000"/>
          </a:xfrm>
          <a:prstGeom prst="rect">
            <a:avLst/>
          </a:prstGeom>
        </p:spPr>
      </p:pic>
      <p:pic>
        <p:nvPicPr>
          <p:cNvPr id="20" name="Picture 19"/>
          <p:cNvPicPr>
            <a:picLocks noChangeAspect="1"/>
          </p:cNvPicPr>
          <p:nvPr/>
        </p:nvPicPr>
        <p:blipFill>
          <a:blip r:embed="rId12"/>
          <a:stretch>
            <a:fillRect/>
          </a:stretch>
        </p:blipFill>
        <p:spPr>
          <a:xfrm>
            <a:off x="2638500" y="1810613"/>
            <a:ext cx="545805" cy="360000"/>
          </a:xfrm>
          <a:prstGeom prst="rect">
            <a:avLst/>
          </a:prstGeom>
        </p:spPr>
      </p:pic>
      <p:pic>
        <p:nvPicPr>
          <p:cNvPr id="21" name="Picture 20"/>
          <p:cNvPicPr>
            <a:picLocks noChangeAspect="1"/>
          </p:cNvPicPr>
          <p:nvPr/>
        </p:nvPicPr>
        <p:blipFill>
          <a:blip r:embed="rId13"/>
          <a:stretch>
            <a:fillRect/>
          </a:stretch>
        </p:blipFill>
        <p:spPr>
          <a:xfrm>
            <a:off x="3303738" y="1802989"/>
            <a:ext cx="545805" cy="360000"/>
          </a:xfrm>
          <a:prstGeom prst="rect">
            <a:avLst/>
          </a:prstGeom>
        </p:spPr>
      </p:pic>
      <p:pic>
        <p:nvPicPr>
          <p:cNvPr id="22" name="Picture 21"/>
          <p:cNvPicPr>
            <a:picLocks noChangeAspect="1"/>
          </p:cNvPicPr>
          <p:nvPr/>
        </p:nvPicPr>
        <p:blipFill>
          <a:blip r:embed="rId14"/>
          <a:stretch>
            <a:fillRect/>
          </a:stretch>
        </p:blipFill>
        <p:spPr>
          <a:xfrm>
            <a:off x="3972768" y="1805352"/>
            <a:ext cx="545805" cy="360000"/>
          </a:xfrm>
          <a:prstGeom prst="rect">
            <a:avLst/>
          </a:prstGeom>
        </p:spPr>
      </p:pic>
      <p:pic>
        <p:nvPicPr>
          <p:cNvPr id="23" name="Picture 22"/>
          <p:cNvPicPr>
            <a:picLocks noChangeAspect="1"/>
          </p:cNvPicPr>
          <p:nvPr/>
        </p:nvPicPr>
        <p:blipFill>
          <a:blip r:embed="rId15"/>
          <a:stretch>
            <a:fillRect/>
          </a:stretch>
        </p:blipFill>
        <p:spPr>
          <a:xfrm>
            <a:off x="4622611" y="1802989"/>
            <a:ext cx="545805" cy="360000"/>
          </a:xfrm>
          <a:prstGeom prst="rect">
            <a:avLst/>
          </a:prstGeom>
        </p:spPr>
      </p:pic>
      <p:pic>
        <p:nvPicPr>
          <p:cNvPr id="24" name="Picture 23"/>
          <p:cNvPicPr>
            <a:picLocks noChangeAspect="1"/>
          </p:cNvPicPr>
          <p:nvPr/>
        </p:nvPicPr>
        <p:blipFill>
          <a:blip r:embed="rId16"/>
          <a:stretch>
            <a:fillRect/>
          </a:stretch>
        </p:blipFill>
        <p:spPr>
          <a:xfrm>
            <a:off x="635107" y="2279207"/>
            <a:ext cx="545805" cy="360000"/>
          </a:xfrm>
          <a:prstGeom prst="rect">
            <a:avLst/>
          </a:prstGeom>
        </p:spPr>
      </p:pic>
      <p:pic>
        <p:nvPicPr>
          <p:cNvPr id="25" name="Picture 24"/>
          <p:cNvPicPr>
            <a:picLocks noChangeAspect="1"/>
          </p:cNvPicPr>
          <p:nvPr/>
        </p:nvPicPr>
        <p:blipFill>
          <a:blip r:embed="rId17"/>
          <a:stretch>
            <a:fillRect/>
          </a:stretch>
        </p:blipFill>
        <p:spPr>
          <a:xfrm>
            <a:off x="1957271" y="2274840"/>
            <a:ext cx="545805" cy="360000"/>
          </a:xfrm>
          <a:prstGeom prst="rect">
            <a:avLst/>
          </a:prstGeom>
        </p:spPr>
      </p:pic>
      <p:pic>
        <p:nvPicPr>
          <p:cNvPr id="51" name="Picture 50"/>
          <p:cNvPicPr>
            <a:picLocks noChangeAspect="1"/>
          </p:cNvPicPr>
          <p:nvPr/>
        </p:nvPicPr>
        <p:blipFill>
          <a:blip r:embed="rId18"/>
          <a:stretch>
            <a:fillRect/>
          </a:stretch>
        </p:blipFill>
        <p:spPr>
          <a:xfrm>
            <a:off x="2629629" y="2274261"/>
            <a:ext cx="545805" cy="360000"/>
          </a:xfrm>
          <a:prstGeom prst="rect">
            <a:avLst/>
          </a:prstGeom>
        </p:spPr>
      </p:pic>
      <p:pic>
        <p:nvPicPr>
          <p:cNvPr id="52" name="Picture 51"/>
          <p:cNvPicPr>
            <a:picLocks noChangeAspect="1"/>
          </p:cNvPicPr>
          <p:nvPr/>
        </p:nvPicPr>
        <p:blipFill>
          <a:blip r:embed="rId19"/>
          <a:stretch>
            <a:fillRect/>
          </a:stretch>
        </p:blipFill>
        <p:spPr>
          <a:xfrm>
            <a:off x="3298815" y="2273122"/>
            <a:ext cx="545805" cy="360000"/>
          </a:xfrm>
          <a:prstGeom prst="rect">
            <a:avLst/>
          </a:prstGeom>
        </p:spPr>
      </p:pic>
      <p:pic>
        <p:nvPicPr>
          <p:cNvPr id="53" name="Picture 52"/>
          <p:cNvPicPr>
            <a:picLocks noChangeAspect="1"/>
          </p:cNvPicPr>
          <p:nvPr/>
        </p:nvPicPr>
        <p:blipFill>
          <a:blip r:embed="rId20"/>
          <a:stretch>
            <a:fillRect/>
          </a:stretch>
        </p:blipFill>
        <p:spPr>
          <a:xfrm>
            <a:off x="3966554" y="2267133"/>
            <a:ext cx="545805" cy="360000"/>
          </a:xfrm>
          <a:prstGeom prst="rect">
            <a:avLst/>
          </a:prstGeom>
        </p:spPr>
      </p:pic>
      <p:pic>
        <p:nvPicPr>
          <p:cNvPr id="54" name="Picture 53"/>
          <p:cNvPicPr>
            <a:picLocks noChangeAspect="1"/>
          </p:cNvPicPr>
          <p:nvPr/>
        </p:nvPicPr>
        <p:blipFill>
          <a:blip r:embed="rId21"/>
          <a:stretch>
            <a:fillRect/>
          </a:stretch>
        </p:blipFill>
        <p:spPr>
          <a:xfrm>
            <a:off x="4616929" y="2273122"/>
            <a:ext cx="545805" cy="360000"/>
          </a:xfrm>
          <a:prstGeom prst="rect">
            <a:avLst/>
          </a:prstGeom>
        </p:spPr>
      </p:pic>
      <p:pic>
        <p:nvPicPr>
          <p:cNvPr id="55" name="Picture 54"/>
          <p:cNvPicPr>
            <a:picLocks noChangeAspect="1"/>
          </p:cNvPicPr>
          <p:nvPr/>
        </p:nvPicPr>
        <p:blipFill>
          <a:blip r:embed="rId22"/>
          <a:stretch>
            <a:fillRect/>
          </a:stretch>
        </p:blipFill>
        <p:spPr>
          <a:xfrm>
            <a:off x="635005" y="2750779"/>
            <a:ext cx="545805" cy="360000"/>
          </a:xfrm>
          <a:prstGeom prst="rect">
            <a:avLst/>
          </a:prstGeom>
        </p:spPr>
      </p:pic>
      <p:pic>
        <p:nvPicPr>
          <p:cNvPr id="56" name="Picture 55"/>
          <p:cNvPicPr>
            <a:picLocks noChangeAspect="1"/>
          </p:cNvPicPr>
          <p:nvPr/>
        </p:nvPicPr>
        <p:blipFill>
          <a:blip r:embed="rId23"/>
          <a:stretch>
            <a:fillRect/>
          </a:stretch>
        </p:blipFill>
        <p:spPr>
          <a:xfrm>
            <a:off x="1284010" y="2756632"/>
            <a:ext cx="545805" cy="360000"/>
          </a:xfrm>
          <a:prstGeom prst="rect">
            <a:avLst/>
          </a:prstGeom>
        </p:spPr>
      </p:pic>
      <p:pic>
        <p:nvPicPr>
          <p:cNvPr id="57" name="Picture 56"/>
          <p:cNvPicPr>
            <a:picLocks noChangeAspect="1"/>
          </p:cNvPicPr>
          <p:nvPr/>
        </p:nvPicPr>
        <p:blipFill>
          <a:blip r:embed="rId24"/>
          <a:stretch>
            <a:fillRect/>
          </a:stretch>
        </p:blipFill>
        <p:spPr>
          <a:xfrm>
            <a:off x="1957451" y="2757716"/>
            <a:ext cx="545805" cy="360000"/>
          </a:xfrm>
          <a:prstGeom prst="rect">
            <a:avLst/>
          </a:prstGeom>
        </p:spPr>
      </p:pic>
      <p:pic>
        <p:nvPicPr>
          <p:cNvPr id="58" name="Picture 57"/>
          <p:cNvPicPr>
            <a:picLocks noChangeAspect="1"/>
          </p:cNvPicPr>
          <p:nvPr/>
        </p:nvPicPr>
        <p:blipFill>
          <a:blip r:embed="rId25"/>
          <a:stretch>
            <a:fillRect/>
          </a:stretch>
        </p:blipFill>
        <p:spPr>
          <a:xfrm>
            <a:off x="2629630" y="2748363"/>
            <a:ext cx="545805" cy="360000"/>
          </a:xfrm>
          <a:prstGeom prst="rect">
            <a:avLst/>
          </a:prstGeom>
        </p:spPr>
      </p:pic>
      <p:pic>
        <p:nvPicPr>
          <p:cNvPr id="59" name="Picture 58"/>
          <p:cNvPicPr>
            <a:picLocks noChangeAspect="1"/>
          </p:cNvPicPr>
          <p:nvPr/>
        </p:nvPicPr>
        <p:blipFill>
          <a:blip r:embed="rId26"/>
          <a:stretch>
            <a:fillRect/>
          </a:stretch>
        </p:blipFill>
        <p:spPr>
          <a:xfrm>
            <a:off x="3305026" y="2743932"/>
            <a:ext cx="545805" cy="360000"/>
          </a:xfrm>
          <a:prstGeom prst="rect">
            <a:avLst/>
          </a:prstGeom>
        </p:spPr>
      </p:pic>
      <p:pic>
        <p:nvPicPr>
          <p:cNvPr id="60" name="Picture 59"/>
          <p:cNvPicPr>
            <a:picLocks noChangeAspect="1"/>
          </p:cNvPicPr>
          <p:nvPr/>
        </p:nvPicPr>
        <p:blipFill>
          <a:blip r:embed="rId27"/>
          <a:stretch>
            <a:fillRect/>
          </a:stretch>
        </p:blipFill>
        <p:spPr>
          <a:xfrm>
            <a:off x="4616929" y="2740277"/>
            <a:ext cx="545805" cy="360000"/>
          </a:xfrm>
          <a:prstGeom prst="rect">
            <a:avLst/>
          </a:prstGeom>
        </p:spPr>
      </p:pic>
      <p:pic>
        <p:nvPicPr>
          <p:cNvPr id="61" name="Picture 60"/>
          <p:cNvPicPr>
            <a:picLocks noChangeAspect="1"/>
          </p:cNvPicPr>
          <p:nvPr/>
        </p:nvPicPr>
        <p:blipFill>
          <a:blip r:embed="rId28"/>
          <a:stretch>
            <a:fillRect/>
          </a:stretch>
        </p:blipFill>
        <p:spPr>
          <a:xfrm>
            <a:off x="629759" y="3226746"/>
            <a:ext cx="545805" cy="360000"/>
          </a:xfrm>
          <a:prstGeom prst="rect">
            <a:avLst/>
          </a:prstGeom>
        </p:spPr>
      </p:pic>
      <p:pic>
        <p:nvPicPr>
          <p:cNvPr id="62" name="Picture 61"/>
          <p:cNvPicPr>
            <a:picLocks noChangeAspect="1"/>
          </p:cNvPicPr>
          <p:nvPr/>
        </p:nvPicPr>
        <p:blipFill>
          <a:blip r:embed="rId29"/>
          <a:stretch>
            <a:fillRect/>
          </a:stretch>
        </p:blipFill>
        <p:spPr>
          <a:xfrm>
            <a:off x="1278928" y="3221777"/>
            <a:ext cx="545805" cy="360000"/>
          </a:xfrm>
          <a:prstGeom prst="rect">
            <a:avLst/>
          </a:prstGeom>
        </p:spPr>
      </p:pic>
      <p:pic>
        <p:nvPicPr>
          <p:cNvPr id="63" name="Picture 62"/>
          <p:cNvPicPr>
            <a:picLocks noChangeAspect="1"/>
          </p:cNvPicPr>
          <p:nvPr/>
        </p:nvPicPr>
        <p:blipFill>
          <a:blip r:embed="rId30"/>
          <a:stretch>
            <a:fillRect/>
          </a:stretch>
        </p:blipFill>
        <p:spPr>
          <a:xfrm>
            <a:off x="1957270" y="3221777"/>
            <a:ext cx="545805" cy="360000"/>
          </a:xfrm>
          <a:prstGeom prst="rect">
            <a:avLst/>
          </a:prstGeom>
        </p:spPr>
      </p:pic>
      <p:pic>
        <p:nvPicPr>
          <p:cNvPr id="64" name="Picture 63"/>
          <p:cNvPicPr>
            <a:picLocks noChangeAspect="1"/>
          </p:cNvPicPr>
          <p:nvPr/>
        </p:nvPicPr>
        <p:blipFill>
          <a:blip r:embed="rId31"/>
          <a:stretch>
            <a:fillRect/>
          </a:stretch>
        </p:blipFill>
        <p:spPr>
          <a:xfrm>
            <a:off x="2628590" y="3218393"/>
            <a:ext cx="545805" cy="360000"/>
          </a:xfrm>
          <a:prstGeom prst="rect">
            <a:avLst/>
          </a:prstGeom>
        </p:spPr>
      </p:pic>
      <p:pic>
        <p:nvPicPr>
          <p:cNvPr id="65" name="Picture 64"/>
          <p:cNvPicPr>
            <a:picLocks noChangeAspect="1"/>
          </p:cNvPicPr>
          <p:nvPr/>
        </p:nvPicPr>
        <p:blipFill>
          <a:blip r:embed="rId32"/>
          <a:stretch>
            <a:fillRect/>
          </a:stretch>
        </p:blipFill>
        <p:spPr>
          <a:xfrm>
            <a:off x="3304974" y="3218393"/>
            <a:ext cx="545805" cy="360000"/>
          </a:xfrm>
          <a:prstGeom prst="rect">
            <a:avLst/>
          </a:prstGeom>
        </p:spPr>
      </p:pic>
      <p:pic>
        <p:nvPicPr>
          <p:cNvPr id="66" name="Picture 65"/>
          <p:cNvPicPr>
            <a:picLocks noChangeAspect="1"/>
          </p:cNvPicPr>
          <p:nvPr/>
        </p:nvPicPr>
        <p:blipFill>
          <a:blip r:embed="rId33"/>
          <a:stretch>
            <a:fillRect/>
          </a:stretch>
        </p:blipFill>
        <p:spPr>
          <a:xfrm>
            <a:off x="3963793" y="3216554"/>
            <a:ext cx="545805" cy="360000"/>
          </a:xfrm>
          <a:prstGeom prst="rect">
            <a:avLst/>
          </a:prstGeom>
        </p:spPr>
      </p:pic>
      <p:pic>
        <p:nvPicPr>
          <p:cNvPr id="67" name="Picture 66"/>
          <p:cNvPicPr>
            <a:picLocks noChangeAspect="1"/>
          </p:cNvPicPr>
          <p:nvPr/>
        </p:nvPicPr>
        <p:blipFill>
          <a:blip r:embed="rId34"/>
          <a:stretch>
            <a:fillRect/>
          </a:stretch>
        </p:blipFill>
        <p:spPr>
          <a:xfrm>
            <a:off x="4616929" y="3215116"/>
            <a:ext cx="545805" cy="360000"/>
          </a:xfrm>
          <a:prstGeom prst="rect">
            <a:avLst/>
          </a:prstGeom>
        </p:spPr>
      </p:pic>
      <p:pic>
        <p:nvPicPr>
          <p:cNvPr id="68" name="Picture 67"/>
          <p:cNvPicPr>
            <a:picLocks noChangeAspect="1"/>
          </p:cNvPicPr>
          <p:nvPr/>
        </p:nvPicPr>
        <p:blipFill>
          <a:blip r:embed="rId35"/>
          <a:stretch>
            <a:fillRect/>
          </a:stretch>
        </p:blipFill>
        <p:spPr>
          <a:xfrm>
            <a:off x="629759" y="3696285"/>
            <a:ext cx="545805" cy="360000"/>
          </a:xfrm>
          <a:prstGeom prst="rect">
            <a:avLst/>
          </a:prstGeom>
        </p:spPr>
      </p:pic>
      <p:pic>
        <p:nvPicPr>
          <p:cNvPr id="69" name="Picture 68"/>
          <p:cNvPicPr>
            <a:picLocks noChangeAspect="1"/>
          </p:cNvPicPr>
          <p:nvPr/>
        </p:nvPicPr>
        <p:blipFill>
          <a:blip r:embed="rId36"/>
          <a:stretch>
            <a:fillRect/>
          </a:stretch>
        </p:blipFill>
        <p:spPr>
          <a:xfrm>
            <a:off x="1278928" y="3695439"/>
            <a:ext cx="545805" cy="360000"/>
          </a:xfrm>
          <a:prstGeom prst="rect">
            <a:avLst/>
          </a:prstGeom>
        </p:spPr>
      </p:pic>
      <p:pic>
        <p:nvPicPr>
          <p:cNvPr id="70" name="Picture 69"/>
          <p:cNvPicPr>
            <a:picLocks noChangeAspect="1"/>
          </p:cNvPicPr>
          <p:nvPr/>
        </p:nvPicPr>
        <p:blipFill>
          <a:blip r:embed="rId37"/>
          <a:stretch>
            <a:fillRect/>
          </a:stretch>
        </p:blipFill>
        <p:spPr>
          <a:xfrm>
            <a:off x="1954340" y="3693628"/>
            <a:ext cx="545805" cy="360000"/>
          </a:xfrm>
          <a:prstGeom prst="rect">
            <a:avLst/>
          </a:prstGeom>
        </p:spPr>
      </p:pic>
      <p:pic>
        <p:nvPicPr>
          <p:cNvPr id="71" name="Picture 70"/>
          <p:cNvPicPr>
            <a:picLocks noChangeAspect="1"/>
          </p:cNvPicPr>
          <p:nvPr/>
        </p:nvPicPr>
        <p:blipFill>
          <a:blip r:embed="rId38"/>
          <a:stretch>
            <a:fillRect/>
          </a:stretch>
        </p:blipFill>
        <p:spPr>
          <a:xfrm>
            <a:off x="2628590" y="3693628"/>
            <a:ext cx="545805" cy="360000"/>
          </a:xfrm>
          <a:prstGeom prst="rect">
            <a:avLst/>
          </a:prstGeom>
        </p:spPr>
      </p:pic>
      <p:pic>
        <p:nvPicPr>
          <p:cNvPr id="72" name="Picture 71"/>
          <p:cNvPicPr>
            <a:picLocks noChangeAspect="1"/>
          </p:cNvPicPr>
          <p:nvPr/>
        </p:nvPicPr>
        <p:blipFill>
          <a:blip r:embed="rId39"/>
          <a:stretch>
            <a:fillRect/>
          </a:stretch>
        </p:blipFill>
        <p:spPr>
          <a:xfrm>
            <a:off x="3302479" y="3690016"/>
            <a:ext cx="545805" cy="360000"/>
          </a:xfrm>
          <a:prstGeom prst="rect">
            <a:avLst/>
          </a:prstGeom>
        </p:spPr>
      </p:pic>
      <p:pic>
        <p:nvPicPr>
          <p:cNvPr id="73" name="Picture 72"/>
          <p:cNvPicPr>
            <a:picLocks noChangeAspect="1"/>
          </p:cNvPicPr>
          <p:nvPr/>
        </p:nvPicPr>
        <p:blipFill>
          <a:blip r:embed="rId40"/>
          <a:stretch>
            <a:fillRect/>
          </a:stretch>
        </p:blipFill>
        <p:spPr>
          <a:xfrm>
            <a:off x="3966554" y="3689698"/>
            <a:ext cx="545805" cy="360000"/>
          </a:xfrm>
          <a:prstGeom prst="rect">
            <a:avLst/>
          </a:prstGeom>
        </p:spPr>
      </p:pic>
      <p:pic>
        <p:nvPicPr>
          <p:cNvPr id="74" name="Picture 73"/>
          <p:cNvPicPr>
            <a:picLocks noChangeAspect="1"/>
          </p:cNvPicPr>
          <p:nvPr/>
        </p:nvPicPr>
        <p:blipFill>
          <a:blip r:embed="rId41"/>
          <a:stretch>
            <a:fillRect/>
          </a:stretch>
        </p:blipFill>
        <p:spPr>
          <a:xfrm>
            <a:off x="4615723" y="3683760"/>
            <a:ext cx="545805" cy="360000"/>
          </a:xfrm>
          <a:prstGeom prst="rect">
            <a:avLst/>
          </a:prstGeom>
        </p:spPr>
      </p:pic>
      <p:pic>
        <p:nvPicPr>
          <p:cNvPr id="75" name="Picture 74"/>
          <p:cNvPicPr>
            <a:picLocks noChangeAspect="1"/>
          </p:cNvPicPr>
          <p:nvPr/>
        </p:nvPicPr>
        <p:blipFill>
          <a:blip r:embed="rId42"/>
          <a:stretch>
            <a:fillRect/>
          </a:stretch>
        </p:blipFill>
        <p:spPr>
          <a:xfrm>
            <a:off x="627768" y="4179260"/>
            <a:ext cx="545805" cy="360000"/>
          </a:xfrm>
          <a:prstGeom prst="rect">
            <a:avLst/>
          </a:prstGeom>
        </p:spPr>
      </p:pic>
      <p:pic>
        <p:nvPicPr>
          <p:cNvPr id="76" name="Picture 75"/>
          <p:cNvPicPr>
            <a:picLocks noChangeAspect="1"/>
          </p:cNvPicPr>
          <p:nvPr/>
        </p:nvPicPr>
        <p:blipFill>
          <a:blip r:embed="rId43"/>
          <a:stretch>
            <a:fillRect/>
          </a:stretch>
        </p:blipFill>
        <p:spPr>
          <a:xfrm>
            <a:off x="1277251" y="4179260"/>
            <a:ext cx="545805" cy="360000"/>
          </a:xfrm>
          <a:prstGeom prst="rect">
            <a:avLst/>
          </a:prstGeom>
        </p:spPr>
      </p:pic>
      <p:pic>
        <p:nvPicPr>
          <p:cNvPr id="78" name="Picture 77"/>
          <p:cNvPicPr>
            <a:picLocks noChangeAspect="1"/>
          </p:cNvPicPr>
          <p:nvPr/>
        </p:nvPicPr>
        <p:blipFill>
          <a:blip r:embed="rId44"/>
          <a:stretch>
            <a:fillRect/>
          </a:stretch>
        </p:blipFill>
        <p:spPr>
          <a:xfrm>
            <a:off x="1952639" y="4177293"/>
            <a:ext cx="545805" cy="360000"/>
          </a:xfrm>
          <a:prstGeom prst="rect">
            <a:avLst/>
          </a:prstGeom>
        </p:spPr>
      </p:pic>
      <p:pic>
        <p:nvPicPr>
          <p:cNvPr id="79" name="Picture 78"/>
          <p:cNvPicPr>
            <a:picLocks noChangeAspect="1"/>
          </p:cNvPicPr>
          <p:nvPr/>
        </p:nvPicPr>
        <p:blipFill>
          <a:blip r:embed="rId45"/>
          <a:stretch>
            <a:fillRect/>
          </a:stretch>
        </p:blipFill>
        <p:spPr>
          <a:xfrm>
            <a:off x="2628589" y="4177293"/>
            <a:ext cx="545805" cy="360000"/>
          </a:xfrm>
          <a:prstGeom prst="rect">
            <a:avLst/>
          </a:prstGeom>
        </p:spPr>
      </p:pic>
      <p:pic>
        <p:nvPicPr>
          <p:cNvPr id="80" name="Picture 79"/>
          <p:cNvPicPr>
            <a:picLocks noChangeAspect="1"/>
          </p:cNvPicPr>
          <p:nvPr/>
        </p:nvPicPr>
        <p:blipFill>
          <a:blip r:embed="rId46"/>
          <a:stretch>
            <a:fillRect/>
          </a:stretch>
        </p:blipFill>
        <p:spPr>
          <a:xfrm>
            <a:off x="3963793" y="4177293"/>
            <a:ext cx="545805" cy="360000"/>
          </a:xfrm>
          <a:prstGeom prst="rect">
            <a:avLst/>
          </a:prstGeom>
        </p:spPr>
      </p:pic>
      <p:pic>
        <p:nvPicPr>
          <p:cNvPr id="81" name="Picture 80"/>
          <p:cNvPicPr>
            <a:picLocks noChangeAspect="1"/>
          </p:cNvPicPr>
          <p:nvPr/>
        </p:nvPicPr>
        <p:blipFill>
          <a:blip r:embed="rId47"/>
          <a:stretch>
            <a:fillRect/>
          </a:stretch>
        </p:blipFill>
        <p:spPr>
          <a:xfrm>
            <a:off x="4615723" y="4174769"/>
            <a:ext cx="545805" cy="360000"/>
          </a:xfrm>
          <a:prstGeom prst="rect">
            <a:avLst/>
          </a:prstGeom>
        </p:spPr>
      </p:pic>
      <p:pic>
        <p:nvPicPr>
          <p:cNvPr id="82" name="Picture 81"/>
          <p:cNvPicPr>
            <a:picLocks noChangeAspect="1"/>
          </p:cNvPicPr>
          <p:nvPr/>
        </p:nvPicPr>
        <p:blipFill>
          <a:blip r:embed="rId48"/>
          <a:stretch>
            <a:fillRect/>
          </a:stretch>
        </p:blipFill>
        <p:spPr>
          <a:xfrm>
            <a:off x="625119" y="4648799"/>
            <a:ext cx="545805" cy="360000"/>
          </a:xfrm>
          <a:prstGeom prst="rect">
            <a:avLst/>
          </a:prstGeom>
        </p:spPr>
      </p:pic>
      <p:pic>
        <p:nvPicPr>
          <p:cNvPr id="83" name="Picture 82"/>
          <p:cNvPicPr>
            <a:picLocks noChangeAspect="1"/>
          </p:cNvPicPr>
          <p:nvPr/>
        </p:nvPicPr>
        <p:blipFill>
          <a:blip r:embed="rId49"/>
          <a:stretch>
            <a:fillRect/>
          </a:stretch>
        </p:blipFill>
        <p:spPr>
          <a:xfrm>
            <a:off x="3963819" y="2740277"/>
            <a:ext cx="545805" cy="360000"/>
          </a:xfrm>
          <a:prstGeom prst="rect">
            <a:avLst/>
          </a:prstGeom>
        </p:spPr>
      </p:pic>
      <p:pic>
        <p:nvPicPr>
          <p:cNvPr id="84" name="Picture 83"/>
          <p:cNvPicPr>
            <a:picLocks noChangeAspect="1"/>
          </p:cNvPicPr>
          <p:nvPr/>
        </p:nvPicPr>
        <p:blipFill>
          <a:blip r:embed="rId50"/>
          <a:stretch>
            <a:fillRect/>
          </a:stretch>
        </p:blipFill>
        <p:spPr>
          <a:xfrm>
            <a:off x="1277251" y="4648614"/>
            <a:ext cx="545805" cy="360000"/>
          </a:xfrm>
          <a:prstGeom prst="rect">
            <a:avLst/>
          </a:prstGeom>
        </p:spPr>
      </p:pic>
      <p:pic>
        <p:nvPicPr>
          <p:cNvPr id="85" name="Picture 84"/>
          <p:cNvPicPr>
            <a:picLocks noChangeAspect="1"/>
          </p:cNvPicPr>
          <p:nvPr/>
        </p:nvPicPr>
        <p:blipFill>
          <a:blip r:embed="rId51"/>
          <a:stretch>
            <a:fillRect/>
          </a:stretch>
        </p:blipFill>
        <p:spPr>
          <a:xfrm>
            <a:off x="1951986" y="4648355"/>
            <a:ext cx="545805" cy="360000"/>
          </a:xfrm>
          <a:prstGeom prst="rect">
            <a:avLst/>
          </a:prstGeom>
        </p:spPr>
      </p:pic>
      <p:pic>
        <p:nvPicPr>
          <p:cNvPr id="86" name="Picture 85"/>
          <p:cNvPicPr>
            <a:picLocks noChangeAspect="1"/>
          </p:cNvPicPr>
          <p:nvPr/>
        </p:nvPicPr>
        <p:blipFill>
          <a:blip r:embed="rId52"/>
          <a:stretch>
            <a:fillRect/>
          </a:stretch>
        </p:blipFill>
        <p:spPr>
          <a:xfrm>
            <a:off x="2626721" y="4646197"/>
            <a:ext cx="545805" cy="360000"/>
          </a:xfrm>
          <a:prstGeom prst="rect">
            <a:avLst/>
          </a:prstGeom>
        </p:spPr>
      </p:pic>
      <p:pic>
        <p:nvPicPr>
          <p:cNvPr id="87" name="Picture 86"/>
          <p:cNvPicPr>
            <a:picLocks noChangeAspect="1"/>
          </p:cNvPicPr>
          <p:nvPr/>
        </p:nvPicPr>
        <p:blipFill>
          <a:blip r:embed="rId53"/>
          <a:stretch>
            <a:fillRect/>
          </a:stretch>
        </p:blipFill>
        <p:spPr>
          <a:xfrm>
            <a:off x="3298814" y="4646813"/>
            <a:ext cx="545805" cy="360000"/>
          </a:xfrm>
          <a:prstGeom prst="rect">
            <a:avLst/>
          </a:prstGeom>
        </p:spPr>
      </p:pic>
      <p:pic>
        <p:nvPicPr>
          <p:cNvPr id="88" name="Picture 87"/>
          <p:cNvPicPr>
            <a:picLocks noChangeAspect="1"/>
          </p:cNvPicPr>
          <p:nvPr/>
        </p:nvPicPr>
        <p:blipFill>
          <a:blip r:embed="rId54"/>
          <a:stretch>
            <a:fillRect/>
          </a:stretch>
        </p:blipFill>
        <p:spPr>
          <a:xfrm>
            <a:off x="3962728" y="4646197"/>
            <a:ext cx="545805" cy="360000"/>
          </a:xfrm>
          <a:prstGeom prst="rect">
            <a:avLst/>
          </a:prstGeom>
        </p:spPr>
      </p:pic>
      <p:pic>
        <p:nvPicPr>
          <p:cNvPr id="89" name="Picture 88"/>
          <p:cNvPicPr>
            <a:picLocks noChangeAspect="1"/>
          </p:cNvPicPr>
          <p:nvPr/>
        </p:nvPicPr>
        <p:blipFill>
          <a:blip r:embed="rId55"/>
          <a:stretch>
            <a:fillRect/>
          </a:stretch>
        </p:blipFill>
        <p:spPr>
          <a:xfrm>
            <a:off x="3302478" y="4177293"/>
            <a:ext cx="545805" cy="360000"/>
          </a:xfrm>
          <a:prstGeom prst="rect">
            <a:avLst/>
          </a:prstGeom>
        </p:spPr>
      </p:pic>
      <p:pic>
        <p:nvPicPr>
          <p:cNvPr id="90" name="Picture 89"/>
          <p:cNvPicPr>
            <a:picLocks noChangeAspect="1"/>
          </p:cNvPicPr>
          <p:nvPr/>
        </p:nvPicPr>
        <p:blipFill>
          <a:blip r:embed="rId56"/>
          <a:stretch>
            <a:fillRect/>
          </a:stretch>
        </p:blipFill>
        <p:spPr>
          <a:xfrm>
            <a:off x="4613887" y="4646197"/>
            <a:ext cx="545805" cy="360000"/>
          </a:xfrm>
          <a:prstGeom prst="rect">
            <a:avLst/>
          </a:prstGeom>
        </p:spPr>
      </p:pic>
      <p:pic>
        <p:nvPicPr>
          <p:cNvPr id="91" name="Picture 90"/>
          <p:cNvPicPr>
            <a:picLocks noChangeAspect="1"/>
          </p:cNvPicPr>
          <p:nvPr/>
        </p:nvPicPr>
        <p:blipFill>
          <a:blip r:embed="rId57"/>
          <a:stretch>
            <a:fillRect/>
          </a:stretch>
        </p:blipFill>
        <p:spPr>
          <a:xfrm>
            <a:off x="625027" y="5122511"/>
            <a:ext cx="545805" cy="360000"/>
          </a:xfrm>
          <a:prstGeom prst="rect">
            <a:avLst/>
          </a:prstGeom>
        </p:spPr>
      </p:pic>
      <p:pic>
        <p:nvPicPr>
          <p:cNvPr id="92" name="Picture 91"/>
          <p:cNvPicPr>
            <a:picLocks noChangeAspect="1"/>
          </p:cNvPicPr>
          <p:nvPr/>
        </p:nvPicPr>
        <p:blipFill>
          <a:blip r:embed="rId58"/>
          <a:stretch>
            <a:fillRect/>
          </a:stretch>
        </p:blipFill>
        <p:spPr>
          <a:xfrm>
            <a:off x="1277251" y="5122511"/>
            <a:ext cx="545805" cy="360000"/>
          </a:xfrm>
          <a:prstGeom prst="rect">
            <a:avLst/>
          </a:prstGeom>
        </p:spPr>
      </p:pic>
      <p:pic>
        <p:nvPicPr>
          <p:cNvPr id="93" name="Picture 92"/>
          <p:cNvPicPr>
            <a:picLocks noChangeAspect="1"/>
          </p:cNvPicPr>
          <p:nvPr/>
        </p:nvPicPr>
        <p:blipFill>
          <a:blip r:embed="rId59"/>
          <a:stretch>
            <a:fillRect/>
          </a:stretch>
        </p:blipFill>
        <p:spPr>
          <a:xfrm>
            <a:off x="1951677" y="5124230"/>
            <a:ext cx="545805" cy="360000"/>
          </a:xfrm>
          <a:prstGeom prst="rect">
            <a:avLst/>
          </a:prstGeom>
        </p:spPr>
      </p:pic>
      <p:pic>
        <p:nvPicPr>
          <p:cNvPr id="94" name="Picture 93"/>
          <p:cNvPicPr>
            <a:picLocks noChangeAspect="1"/>
          </p:cNvPicPr>
          <p:nvPr/>
        </p:nvPicPr>
        <p:blipFill>
          <a:blip r:embed="rId60"/>
          <a:stretch>
            <a:fillRect/>
          </a:stretch>
        </p:blipFill>
        <p:spPr>
          <a:xfrm>
            <a:off x="2623852" y="5122511"/>
            <a:ext cx="545805" cy="360000"/>
          </a:xfrm>
          <a:prstGeom prst="rect">
            <a:avLst/>
          </a:prstGeom>
        </p:spPr>
      </p:pic>
      <p:pic>
        <p:nvPicPr>
          <p:cNvPr id="95" name="Picture 94"/>
          <p:cNvPicPr>
            <a:picLocks noChangeAspect="1"/>
          </p:cNvPicPr>
          <p:nvPr/>
        </p:nvPicPr>
        <p:blipFill>
          <a:blip r:embed="rId61"/>
          <a:stretch>
            <a:fillRect/>
          </a:stretch>
        </p:blipFill>
        <p:spPr>
          <a:xfrm>
            <a:off x="3298814" y="5116333"/>
            <a:ext cx="545805" cy="360000"/>
          </a:xfrm>
          <a:prstGeom prst="rect">
            <a:avLst/>
          </a:prstGeom>
        </p:spPr>
      </p:pic>
      <p:pic>
        <p:nvPicPr>
          <p:cNvPr id="96" name="Picture 95"/>
          <p:cNvPicPr>
            <a:picLocks noChangeAspect="1"/>
          </p:cNvPicPr>
          <p:nvPr/>
        </p:nvPicPr>
        <p:blipFill>
          <a:blip r:embed="rId62"/>
          <a:stretch>
            <a:fillRect/>
          </a:stretch>
        </p:blipFill>
        <p:spPr>
          <a:xfrm>
            <a:off x="3960465" y="5116333"/>
            <a:ext cx="545805" cy="360000"/>
          </a:xfrm>
          <a:prstGeom prst="rect">
            <a:avLst/>
          </a:prstGeom>
        </p:spPr>
      </p:pic>
      <p:pic>
        <p:nvPicPr>
          <p:cNvPr id="97" name="Picture 96"/>
          <p:cNvPicPr>
            <a:picLocks noChangeAspect="1"/>
          </p:cNvPicPr>
          <p:nvPr/>
        </p:nvPicPr>
        <p:blipFill>
          <a:blip r:embed="rId63"/>
          <a:stretch>
            <a:fillRect/>
          </a:stretch>
        </p:blipFill>
        <p:spPr>
          <a:xfrm>
            <a:off x="4613886" y="5116333"/>
            <a:ext cx="545805" cy="360000"/>
          </a:xfrm>
          <a:prstGeom prst="rect">
            <a:avLst/>
          </a:prstGeom>
        </p:spPr>
      </p:pic>
      <p:pic>
        <p:nvPicPr>
          <p:cNvPr id="98" name="Picture 97"/>
          <p:cNvPicPr>
            <a:picLocks noChangeAspect="1"/>
          </p:cNvPicPr>
          <p:nvPr/>
        </p:nvPicPr>
        <p:blipFill>
          <a:blip r:embed="rId64"/>
          <a:stretch>
            <a:fillRect/>
          </a:stretch>
        </p:blipFill>
        <p:spPr>
          <a:xfrm>
            <a:off x="620513" y="5607741"/>
            <a:ext cx="545805" cy="360000"/>
          </a:xfrm>
          <a:prstGeom prst="rect">
            <a:avLst/>
          </a:prstGeom>
        </p:spPr>
      </p:pic>
      <p:pic>
        <p:nvPicPr>
          <p:cNvPr id="99" name="Picture 98"/>
          <p:cNvPicPr>
            <a:picLocks noChangeAspect="1"/>
          </p:cNvPicPr>
          <p:nvPr/>
        </p:nvPicPr>
        <p:blipFill>
          <a:blip r:embed="rId65"/>
          <a:stretch>
            <a:fillRect/>
          </a:stretch>
        </p:blipFill>
        <p:spPr>
          <a:xfrm>
            <a:off x="1274661" y="5606705"/>
            <a:ext cx="545805" cy="360000"/>
          </a:xfrm>
          <a:prstGeom prst="rect">
            <a:avLst/>
          </a:prstGeom>
        </p:spPr>
      </p:pic>
      <p:pic>
        <p:nvPicPr>
          <p:cNvPr id="100" name="Picture 99"/>
          <p:cNvPicPr>
            <a:picLocks noChangeAspect="1"/>
          </p:cNvPicPr>
          <p:nvPr/>
        </p:nvPicPr>
        <p:blipFill>
          <a:blip r:embed="rId66"/>
          <a:stretch>
            <a:fillRect/>
          </a:stretch>
        </p:blipFill>
        <p:spPr>
          <a:xfrm>
            <a:off x="1949078" y="5606705"/>
            <a:ext cx="545805" cy="360000"/>
          </a:xfrm>
          <a:prstGeom prst="rect">
            <a:avLst/>
          </a:prstGeom>
        </p:spPr>
      </p:pic>
      <p:pic>
        <p:nvPicPr>
          <p:cNvPr id="101" name="Picture 100"/>
          <p:cNvPicPr>
            <a:picLocks noChangeAspect="1"/>
          </p:cNvPicPr>
          <p:nvPr/>
        </p:nvPicPr>
        <p:blipFill>
          <a:blip r:embed="rId67"/>
          <a:stretch>
            <a:fillRect/>
          </a:stretch>
        </p:blipFill>
        <p:spPr>
          <a:xfrm>
            <a:off x="2623062" y="5608379"/>
            <a:ext cx="545805" cy="360000"/>
          </a:xfrm>
          <a:prstGeom prst="rect">
            <a:avLst/>
          </a:prstGeom>
        </p:spPr>
      </p:pic>
      <p:pic>
        <p:nvPicPr>
          <p:cNvPr id="102" name="Picture 101"/>
          <p:cNvPicPr>
            <a:picLocks noChangeAspect="1"/>
          </p:cNvPicPr>
          <p:nvPr/>
        </p:nvPicPr>
        <p:blipFill>
          <a:blip r:embed="rId68"/>
          <a:stretch>
            <a:fillRect/>
          </a:stretch>
        </p:blipFill>
        <p:spPr>
          <a:xfrm>
            <a:off x="3298813" y="5606705"/>
            <a:ext cx="545805" cy="360000"/>
          </a:xfrm>
          <a:prstGeom prst="rect">
            <a:avLst/>
          </a:prstGeom>
        </p:spPr>
      </p:pic>
      <p:pic>
        <p:nvPicPr>
          <p:cNvPr id="103" name="Picture 102"/>
          <p:cNvPicPr>
            <a:picLocks noChangeAspect="1"/>
          </p:cNvPicPr>
          <p:nvPr/>
        </p:nvPicPr>
        <p:blipFill>
          <a:blip r:embed="rId69"/>
          <a:stretch>
            <a:fillRect/>
          </a:stretch>
        </p:blipFill>
        <p:spPr>
          <a:xfrm>
            <a:off x="3960464" y="5607741"/>
            <a:ext cx="545805" cy="360000"/>
          </a:xfrm>
          <a:prstGeom prst="rect">
            <a:avLst/>
          </a:prstGeom>
        </p:spPr>
      </p:pic>
      <p:pic>
        <p:nvPicPr>
          <p:cNvPr id="104" name="Picture 103"/>
          <p:cNvPicPr>
            <a:picLocks noChangeAspect="1"/>
          </p:cNvPicPr>
          <p:nvPr/>
        </p:nvPicPr>
        <p:blipFill>
          <a:blip r:embed="rId70"/>
          <a:stretch>
            <a:fillRect/>
          </a:stretch>
        </p:blipFill>
        <p:spPr>
          <a:xfrm>
            <a:off x="4613886" y="5607538"/>
            <a:ext cx="545805" cy="360000"/>
          </a:xfrm>
          <a:prstGeom prst="rect">
            <a:avLst/>
          </a:prstGeom>
        </p:spPr>
      </p:pic>
      <p:pic>
        <p:nvPicPr>
          <p:cNvPr id="105" name="Picture 104"/>
          <p:cNvPicPr>
            <a:picLocks noChangeAspect="1"/>
          </p:cNvPicPr>
          <p:nvPr/>
        </p:nvPicPr>
        <p:blipFill>
          <a:blip r:embed="rId71"/>
          <a:stretch>
            <a:fillRect/>
          </a:stretch>
        </p:blipFill>
        <p:spPr>
          <a:xfrm>
            <a:off x="611560" y="6092890"/>
            <a:ext cx="545805" cy="360000"/>
          </a:xfrm>
          <a:prstGeom prst="rect">
            <a:avLst/>
          </a:prstGeom>
        </p:spPr>
      </p:pic>
      <p:pic>
        <p:nvPicPr>
          <p:cNvPr id="106" name="Picture 105"/>
          <p:cNvPicPr>
            <a:picLocks noChangeAspect="1"/>
          </p:cNvPicPr>
          <p:nvPr/>
        </p:nvPicPr>
        <p:blipFill>
          <a:blip r:embed="rId72"/>
          <a:stretch>
            <a:fillRect/>
          </a:stretch>
        </p:blipFill>
        <p:spPr>
          <a:xfrm>
            <a:off x="1273873" y="6092890"/>
            <a:ext cx="545805" cy="360000"/>
          </a:xfrm>
          <a:prstGeom prst="rect">
            <a:avLst/>
          </a:prstGeom>
        </p:spPr>
      </p:pic>
      <p:pic>
        <p:nvPicPr>
          <p:cNvPr id="107" name="Picture 106"/>
          <p:cNvPicPr>
            <a:picLocks noChangeAspect="1"/>
          </p:cNvPicPr>
          <p:nvPr/>
        </p:nvPicPr>
        <p:blipFill>
          <a:blip r:embed="rId73"/>
          <a:stretch>
            <a:fillRect/>
          </a:stretch>
        </p:blipFill>
        <p:spPr>
          <a:xfrm>
            <a:off x="1946626" y="6089961"/>
            <a:ext cx="545805" cy="360000"/>
          </a:xfrm>
          <a:prstGeom prst="rect">
            <a:avLst/>
          </a:prstGeom>
        </p:spPr>
      </p:pic>
      <p:pic>
        <p:nvPicPr>
          <p:cNvPr id="108" name="Picture 107"/>
          <p:cNvPicPr>
            <a:picLocks noChangeAspect="1"/>
          </p:cNvPicPr>
          <p:nvPr/>
        </p:nvPicPr>
        <p:blipFill>
          <a:blip r:embed="rId74"/>
          <a:stretch>
            <a:fillRect/>
          </a:stretch>
        </p:blipFill>
        <p:spPr>
          <a:xfrm>
            <a:off x="2623061" y="6088076"/>
            <a:ext cx="545805" cy="360000"/>
          </a:xfrm>
          <a:prstGeom prst="rect">
            <a:avLst/>
          </a:prstGeom>
        </p:spPr>
      </p:pic>
      <p:pic>
        <p:nvPicPr>
          <p:cNvPr id="109" name="Picture 108"/>
          <p:cNvPicPr>
            <a:picLocks noChangeAspect="1"/>
          </p:cNvPicPr>
          <p:nvPr/>
        </p:nvPicPr>
        <p:blipFill>
          <a:blip r:embed="rId75"/>
          <a:stretch>
            <a:fillRect/>
          </a:stretch>
        </p:blipFill>
        <p:spPr>
          <a:xfrm>
            <a:off x="3298813" y="6083033"/>
            <a:ext cx="545805" cy="360000"/>
          </a:xfrm>
          <a:prstGeom prst="rect">
            <a:avLst/>
          </a:prstGeom>
        </p:spPr>
      </p:pic>
      <p:pic>
        <p:nvPicPr>
          <p:cNvPr id="110" name="Picture 109"/>
          <p:cNvPicPr>
            <a:picLocks noChangeAspect="1"/>
          </p:cNvPicPr>
          <p:nvPr/>
        </p:nvPicPr>
        <p:blipFill rotWithShape="1">
          <a:blip r:embed="rId76" cstate="print">
            <a:extLst>
              <a:ext uri="{28A0092B-C50C-407E-A947-70E740481C1C}">
                <a14:useLocalDpi xmlns:a14="http://schemas.microsoft.com/office/drawing/2010/main" val="0"/>
              </a:ext>
            </a:extLst>
          </a:blip>
          <a:srcRect l="6675" t="10013" r="11303" b="9882"/>
          <a:stretch/>
        </p:blipFill>
        <p:spPr>
          <a:xfrm>
            <a:off x="1286748" y="2282970"/>
            <a:ext cx="545805" cy="362991"/>
          </a:xfrm>
          <a:prstGeom prst="rect">
            <a:avLst/>
          </a:prstGeom>
        </p:spPr>
      </p:pic>
      <p:grpSp>
        <p:nvGrpSpPr>
          <p:cNvPr id="111" name="Group 110"/>
          <p:cNvGrpSpPr/>
          <p:nvPr/>
        </p:nvGrpSpPr>
        <p:grpSpPr>
          <a:xfrm>
            <a:off x="5374611" y="2003485"/>
            <a:ext cx="3791387" cy="646421"/>
            <a:chOff x="181392" y="3282556"/>
            <a:chExt cx="3791387" cy="646421"/>
          </a:xfrm>
        </p:grpSpPr>
        <p:sp>
          <p:nvSpPr>
            <p:cNvPr id="112" name="TextBox 111"/>
            <p:cNvSpPr txBox="1"/>
            <p:nvPr/>
          </p:nvSpPr>
          <p:spPr>
            <a:xfrm>
              <a:off x="699066" y="3444498"/>
              <a:ext cx="3273713" cy="338554"/>
            </a:xfrm>
            <a:prstGeom prst="rect">
              <a:avLst/>
            </a:prstGeom>
            <a:noFill/>
          </p:spPr>
          <p:txBody>
            <a:bodyPr wrap="square" rtlCol="0">
              <a:spAutoFit/>
            </a:bodyPr>
            <a:lstStyle/>
            <a:p>
              <a:r>
                <a:rPr lang="en-GB" sz="1600" b="1" dirty="0" smtClean="0"/>
                <a:t>75</a:t>
              </a:r>
              <a:r>
                <a:rPr lang="en-GB" sz="1600" dirty="0" smtClean="0"/>
                <a:t> jurisdictions worldwide</a:t>
              </a:r>
              <a:endParaRPr lang="en-GB" sz="1600" dirty="0"/>
            </a:p>
          </p:txBody>
        </p:sp>
        <p:pic>
          <p:nvPicPr>
            <p:cNvPr id="113" name="Picture 112"/>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181392" y="3282556"/>
              <a:ext cx="756607" cy="646421"/>
            </a:xfrm>
            <a:prstGeom prst="rect">
              <a:avLst/>
            </a:prstGeom>
          </p:spPr>
        </p:pic>
      </p:grpSp>
      <p:grpSp>
        <p:nvGrpSpPr>
          <p:cNvPr id="114" name="Group 113"/>
          <p:cNvGrpSpPr/>
          <p:nvPr/>
        </p:nvGrpSpPr>
        <p:grpSpPr>
          <a:xfrm>
            <a:off x="5373324" y="2575791"/>
            <a:ext cx="3791387" cy="646421"/>
            <a:chOff x="181392" y="3282556"/>
            <a:chExt cx="3791387" cy="646421"/>
          </a:xfrm>
        </p:grpSpPr>
        <p:sp>
          <p:nvSpPr>
            <p:cNvPr id="115" name="TextBox 114"/>
            <p:cNvSpPr txBox="1"/>
            <p:nvPr/>
          </p:nvSpPr>
          <p:spPr>
            <a:xfrm>
              <a:off x="699066" y="3444498"/>
              <a:ext cx="3273713" cy="338554"/>
            </a:xfrm>
            <a:prstGeom prst="rect">
              <a:avLst/>
            </a:prstGeom>
            <a:noFill/>
          </p:spPr>
          <p:txBody>
            <a:bodyPr wrap="square" rtlCol="0">
              <a:spAutoFit/>
            </a:bodyPr>
            <a:lstStyle/>
            <a:p>
              <a:r>
                <a:rPr lang="en-GB" sz="1600" b="1" dirty="0" smtClean="0"/>
                <a:t>73</a:t>
              </a:r>
              <a:r>
                <a:rPr lang="en-GB" sz="1600" dirty="0" smtClean="0"/>
                <a:t> </a:t>
              </a:r>
              <a:r>
                <a:rPr lang="en-GB" sz="1600" i="1" dirty="0" smtClean="0"/>
                <a:t>domestic</a:t>
              </a:r>
              <a:r>
                <a:rPr lang="en-GB" sz="1600" dirty="0" smtClean="0"/>
                <a:t> states</a:t>
              </a:r>
              <a:endParaRPr lang="en-GB" sz="1600" dirty="0"/>
            </a:p>
          </p:txBody>
        </p:sp>
        <p:pic>
          <p:nvPicPr>
            <p:cNvPr id="116" name="Picture 115"/>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181392" y="3282556"/>
              <a:ext cx="756607" cy="646421"/>
            </a:xfrm>
            <a:prstGeom prst="rect">
              <a:avLst/>
            </a:prstGeom>
          </p:spPr>
        </p:pic>
      </p:grpSp>
      <p:grpSp>
        <p:nvGrpSpPr>
          <p:cNvPr id="117" name="Group 116"/>
          <p:cNvGrpSpPr/>
          <p:nvPr/>
        </p:nvGrpSpPr>
        <p:grpSpPr>
          <a:xfrm>
            <a:off x="5373324" y="3142619"/>
            <a:ext cx="3791387" cy="646421"/>
            <a:chOff x="181392" y="3282556"/>
            <a:chExt cx="3791387" cy="646421"/>
          </a:xfrm>
        </p:grpSpPr>
        <p:sp>
          <p:nvSpPr>
            <p:cNvPr id="118" name="TextBox 117"/>
            <p:cNvSpPr txBox="1"/>
            <p:nvPr/>
          </p:nvSpPr>
          <p:spPr>
            <a:xfrm>
              <a:off x="699066" y="3444498"/>
              <a:ext cx="3273713" cy="338554"/>
            </a:xfrm>
            <a:prstGeom prst="rect">
              <a:avLst/>
            </a:prstGeom>
            <a:noFill/>
          </p:spPr>
          <p:txBody>
            <a:bodyPr wrap="square" rtlCol="0">
              <a:spAutoFit/>
            </a:bodyPr>
            <a:lstStyle/>
            <a:p>
              <a:r>
                <a:rPr lang="en-GB" sz="1600" b="1" dirty="0" smtClean="0"/>
                <a:t>70</a:t>
              </a:r>
              <a:r>
                <a:rPr lang="en-GB" sz="1600" dirty="0" smtClean="0"/>
                <a:t> states with a substantive test</a:t>
              </a:r>
              <a:endParaRPr lang="en-GB" sz="1600" dirty="0"/>
            </a:p>
          </p:txBody>
        </p:sp>
        <p:pic>
          <p:nvPicPr>
            <p:cNvPr id="119" name="Picture 118"/>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181392" y="3282556"/>
              <a:ext cx="756607" cy="646421"/>
            </a:xfrm>
            <a:prstGeom prst="rect">
              <a:avLst/>
            </a:prstGeom>
          </p:spPr>
        </p:pic>
      </p:grpSp>
    </p:spTree>
    <p:extLst>
      <p:ext uri="{BB962C8B-B14F-4D97-AF65-F5344CB8AC3E}">
        <p14:creationId xmlns:p14="http://schemas.microsoft.com/office/powerpoint/2010/main" val="4486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childTnLst>
                                </p:cTn>
                              </p:par>
                              <p:par>
                                <p:cTn id="59" presetID="10"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1000"/>
                                        <p:tgtEl>
                                          <p:spTgt spid="54"/>
                                        </p:tgtEl>
                                      </p:cBhvr>
                                    </p:animEffect>
                                  </p:childTnLst>
                                </p:cTn>
                              </p:par>
                              <p:par>
                                <p:cTn id="65" presetID="10"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1000"/>
                                        <p:tgtEl>
                                          <p:spTgt spid="55"/>
                                        </p:tgtEl>
                                      </p:cBhvr>
                                    </p:animEffect>
                                  </p:childTnLst>
                                </p:cTn>
                              </p:par>
                              <p:par>
                                <p:cTn id="68" presetID="10" presetClass="entr" presetSubtype="0" fill="hold"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childTnLst>
                                </p:cTn>
                              </p:par>
                              <p:par>
                                <p:cTn id="71" presetID="10"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childTnLst>
                                </p:cTn>
                              </p:par>
                              <p:par>
                                <p:cTn id="74" presetID="10" presetClass="entr" presetSubtype="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childTnLst>
                                </p:cTn>
                              </p:par>
                              <p:par>
                                <p:cTn id="77" presetID="10"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1000"/>
                                        <p:tgtEl>
                                          <p:spTgt spid="59"/>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1000"/>
                                        <p:tgtEl>
                                          <p:spTgt spid="60"/>
                                        </p:tgtEl>
                                      </p:cBhvr>
                                    </p:animEffect>
                                  </p:childTnLst>
                                </p:cTn>
                              </p:par>
                              <p:par>
                                <p:cTn id="83" presetID="10" presetClass="entr" presetSubtype="0"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childTnLst>
                                </p:cTn>
                              </p:par>
                              <p:par>
                                <p:cTn id="86" presetID="10" presetClass="entr" presetSubtype="0"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childTnLst>
                                </p:cTn>
                              </p:par>
                              <p:par>
                                <p:cTn id="89" presetID="10"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1000"/>
                                        <p:tgtEl>
                                          <p:spTgt spid="63"/>
                                        </p:tgtEl>
                                      </p:cBhvr>
                                    </p:animEffect>
                                  </p:childTnLst>
                                </p:cTn>
                              </p:par>
                              <p:par>
                                <p:cTn id="92" presetID="10" presetClass="entr" presetSubtype="0" fill="hold"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1000"/>
                                        <p:tgtEl>
                                          <p:spTgt spid="64"/>
                                        </p:tgtEl>
                                      </p:cBhvr>
                                    </p:animEffect>
                                  </p:childTnLst>
                                </p:cTn>
                              </p:par>
                              <p:par>
                                <p:cTn id="95" presetID="10" presetClass="entr" presetSubtype="0"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1000"/>
                                        <p:tgtEl>
                                          <p:spTgt spid="65"/>
                                        </p:tgtEl>
                                      </p:cBhvr>
                                    </p:animEffect>
                                  </p:childTnLst>
                                </p:cTn>
                              </p:par>
                              <p:par>
                                <p:cTn id="98" presetID="10"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1000"/>
                                        <p:tgtEl>
                                          <p:spTgt spid="66"/>
                                        </p:tgtEl>
                                      </p:cBhvr>
                                    </p:animEffect>
                                  </p:childTnLst>
                                </p:cTn>
                              </p:par>
                              <p:par>
                                <p:cTn id="101" presetID="10" presetClass="entr" presetSubtype="0"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1000"/>
                                        <p:tgtEl>
                                          <p:spTgt spid="67"/>
                                        </p:tgtEl>
                                      </p:cBhvr>
                                    </p:animEffect>
                                  </p:childTnLst>
                                </p:cTn>
                              </p:par>
                              <p:par>
                                <p:cTn id="104" presetID="10" presetClass="entr" presetSubtype="0" fill="hold" nodeType="with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childTnLst>
                                </p:cTn>
                              </p:par>
                              <p:par>
                                <p:cTn id="107" presetID="10" presetClass="entr" presetSubtype="0" fill="hold" nodeType="with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1000"/>
                                        <p:tgtEl>
                                          <p:spTgt spid="69"/>
                                        </p:tgtEl>
                                      </p:cBhvr>
                                    </p:animEffect>
                                  </p:childTnLst>
                                </p:cTn>
                              </p:par>
                              <p:par>
                                <p:cTn id="110" presetID="10" presetClass="entr" presetSubtype="0" fill="hold" nodeType="with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childTnLst>
                                </p:cTn>
                              </p:par>
                              <p:par>
                                <p:cTn id="113" presetID="10" presetClass="entr" presetSubtype="0" fill="hold" nodeType="with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1000"/>
                                        <p:tgtEl>
                                          <p:spTgt spid="71"/>
                                        </p:tgtEl>
                                      </p:cBhvr>
                                    </p:animEffect>
                                  </p:childTnLst>
                                </p:cTn>
                              </p:par>
                              <p:par>
                                <p:cTn id="116" presetID="10" presetClass="entr" presetSubtype="0" fill="hold" nodeType="with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childTnLst>
                                </p:cTn>
                              </p:par>
                              <p:par>
                                <p:cTn id="119" presetID="10" presetClass="entr" presetSubtype="0" fill="hold" nodeType="withEffect">
                                  <p:stCondLst>
                                    <p:cond delay="0"/>
                                  </p:stCondLst>
                                  <p:childTnLst>
                                    <p:set>
                                      <p:cBhvr>
                                        <p:cTn id="120" dur="1" fill="hold">
                                          <p:stCondLst>
                                            <p:cond delay="0"/>
                                          </p:stCondLst>
                                        </p:cTn>
                                        <p:tgtEl>
                                          <p:spTgt spid="73"/>
                                        </p:tgtEl>
                                        <p:attrNameLst>
                                          <p:attrName>style.visibility</p:attrName>
                                        </p:attrNameLst>
                                      </p:cBhvr>
                                      <p:to>
                                        <p:strVal val="visible"/>
                                      </p:to>
                                    </p:set>
                                    <p:animEffect transition="in" filter="fade">
                                      <p:cBhvr>
                                        <p:cTn id="121" dur="1000"/>
                                        <p:tgtEl>
                                          <p:spTgt spid="73"/>
                                        </p:tgtEl>
                                      </p:cBhvr>
                                    </p:animEffect>
                                  </p:childTnLst>
                                </p:cTn>
                              </p:par>
                              <p:par>
                                <p:cTn id="122" presetID="10"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childTnLst>
                                </p:cTn>
                              </p:par>
                              <p:par>
                                <p:cTn id="125" presetID="10" presetClass="entr" presetSubtype="0" fill="hold" nodeType="withEffect">
                                  <p:stCondLst>
                                    <p:cond delay="0"/>
                                  </p:stCondLst>
                                  <p:childTnLst>
                                    <p:set>
                                      <p:cBhvr>
                                        <p:cTn id="126" dur="1" fill="hold">
                                          <p:stCondLst>
                                            <p:cond delay="0"/>
                                          </p:stCondLst>
                                        </p:cTn>
                                        <p:tgtEl>
                                          <p:spTgt spid="75"/>
                                        </p:tgtEl>
                                        <p:attrNameLst>
                                          <p:attrName>style.visibility</p:attrName>
                                        </p:attrNameLst>
                                      </p:cBhvr>
                                      <p:to>
                                        <p:strVal val="visible"/>
                                      </p:to>
                                    </p:set>
                                    <p:animEffect transition="in" filter="fade">
                                      <p:cBhvr>
                                        <p:cTn id="127" dur="1000"/>
                                        <p:tgtEl>
                                          <p:spTgt spid="75"/>
                                        </p:tgtEl>
                                      </p:cBhvr>
                                    </p:animEffect>
                                  </p:childTnLst>
                                </p:cTn>
                              </p:par>
                              <p:par>
                                <p:cTn id="128" presetID="10" presetClass="entr" presetSubtype="0" fill="hold" nodeType="with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fade">
                                      <p:cBhvr>
                                        <p:cTn id="130" dur="1000"/>
                                        <p:tgtEl>
                                          <p:spTgt spid="76"/>
                                        </p:tgtEl>
                                      </p:cBhvr>
                                    </p:animEffect>
                                  </p:childTnLst>
                                </p:cTn>
                              </p:par>
                              <p:par>
                                <p:cTn id="131" presetID="10" presetClass="entr" presetSubtype="0"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Effect transition="in" filter="fade">
                                      <p:cBhvr>
                                        <p:cTn id="133" dur="1000"/>
                                        <p:tgtEl>
                                          <p:spTgt spid="78"/>
                                        </p:tgtEl>
                                      </p:cBhvr>
                                    </p:animEffect>
                                  </p:childTnLst>
                                </p:cTn>
                              </p:par>
                              <p:par>
                                <p:cTn id="134" presetID="10" presetClass="entr" presetSubtype="0" fill="hold" nodeType="withEffect">
                                  <p:stCondLst>
                                    <p:cond delay="0"/>
                                  </p:stCondLst>
                                  <p:childTnLst>
                                    <p:set>
                                      <p:cBhvr>
                                        <p:cTn id="135" dur="1" fill="hold">
                                          <p:stCondLst>
                                            <p:cond delay="0"/>
                                          </p:stCondLst>
                                        </p:cTn>
                                        <p:tgtEl>
                                          <p:spTgt spid="79"/>
                                        </p:tgtEl>
                                        <p:attrNameLst>
                                          <p:attrName>style.visibility</p:attrName>
                                        </p:attrNameLst>
                                      </p:cBhvr>
                                      <p:to>
                                        <p:strVal val="visible"/>
                                      </p:to>
                                    </p:set>
                                    <p:animEffect transition="in" filter="fade">
                                      <p:cBhvr>
                                        <p:cTn id="136" dur="1000"/>
                                        <p:tgtEl>
                                          <p:spTgt spid="79"/>
                                        </p:tgtEl>
                                      </p:cBhvr>
                                    </p:animEffect>
                                  </p:childTnLst>
                                </p:cTn>
                              </p:par>
                              <p:par>
                                <p:cTn id="137" presetID="10" presetClass="entr" presetSubtype="0" fill="hold" nodeType="with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childTnLst>
                                </p:cTn>
                              </p:par>
                              <p:par>
                                <p:cTn id="140" presetID="10" presetClass="entr" presetSubtype="0" fill="hold" nodeType="withEffect">
                                  <p:stCondLst>
                                    <p:cond delay="0"/>
                                  </p:stCondLst>
                                  <p:childTnLst>
                                    <p:set>
                                      <p:cBhvr>
                                        <p:cTn id="141" dur="1" fill="hold">
                                          <p:stCondLst>
                                            <p:cond delay="0"/>
                                          </p:stCondLst>
                                        </p:cTn>
                                        <p:tgtEl>
                                          <p:spTgt spid="81"/>
                                        </p:tgtEl>
                                        <p:attrNameLst>
                                          <p:attrName>style.visibility</p:attrName>
                                        </p:attrNameLst>
                                      </p:cBhvr>
                                      <p:to>
                                        <p:strVal val="visible"/>
                                      </p:to>
                                    </p:set>
                                    <p:animEffect transition="in" filter="fade">
                                      <p:cBhvr>
                                        <p:cTn id="142" dur="1000"/>
                                        <p:tgtEl>
                                          <p:spTgt spid="81"/>
                                        </p:tgtEl>
                                      </p:cBhvr>
                                    </p:animEffect>
                                  </p:childTnLst>
                                </p:cTn>
                              </p:par>
                              <p:par>
                                <p:cTn id="143" presetID="10" presetClass="entr" presetSubtype="0" fill="hold" nodeType="withEffect">
                                  <p:stCondLst>
                                    <p:cond delay="0"/>
                                  </p:stCondLst>
                                  <p:childTnLst>
                                    <p:set>
                                      <p:cBhvr>
                                        <p:cTn id="144" dur="1" fill="hold">
                                          <p:stCondLst>
                                            <p:cond delay="0"/>
                                          </p:stCondLst>
                                        </p:cTn>
                                        <p:tgtEl>
                                          <p:spTgt spid="82"/>
                                        </p:tgtEl>
                                        <p:attrNameLst>
                                          <p:attrName>style.visibility</p:attrName>
                                        </p:attrNameLst>
                                      </p:cBhvr>
                                      <p:to>
                                        <p:strVal val="visible"/>
                                      </p:to>
                                    </p:set>
                                    <p:animEffect transition="in" filter="fade">
                                      <p:cBhvr>
                                        <p:cTn id="145" dur="1000"/>
                                        <p:tgtEl>
                                          <p:spTgt spid="82"/>
                                        </p:tgtEl>
                                      </p:cBhvr>
                                    </p:animEffect>
                                  </p:childTnLst>
                                </p:cTn>
                              </p:par>
                              <p:par>
                                <p:cTn id="146" presetID="10" presetClass="entr" presetSubtype="0" fill="hold" nodeType="withEffect">
                                  <p:stCondLst>
                                    <p:cond delay="0"/>
                                  </p:stCondLst>
                                  <p:childTnLst>
                                    <p:set>
                                      <p:cBhvr>
                                        <p:cTn id="147" dur="1" fill="hold">
                                          <p:stCondLst>
                                            <p:cond delay="0"/>
                                          </p:stCondLst>
                                        </p:cTn>
                                        <p:tgtEl>
                                          <p:spTgt spid="83"/>
                                        </p:tgtEl>
                                        <p:attrNameLst>
                                          <p:attrName>style.visibility</p:attrName>
                                        </p:attrNameLst>
                                      </p:cBhvr>
                                      <p:to>
                                        <p:strVal val="visible"/>
                                      </p:to>
                                    </p:set>
                                    <p:animEffect transition="in" filter="fade">
                                      <p:cBhvr>
                                        <p:cTn id="148" dur="1000"/>
                                        <p:tgtEl>
                                          <p:spTgt spid="83"/>
                                        </p:tgtEl>
                                      </p:cBhvr>
                                    </p:animEffect>
                                  </p:childTnLst>
                                </p:cTn>
                              </p:par>
                              <p:par>
                                <p:cTn id="149" presetID="10" presetClass="entr" presetSubtype="0" fill="hold" nodeType="withEffect">
                                  <p:stCondLst>
                                    <p:cond delay="0"/>
                                  </p:stCondLst>
                                  <p:childTnLst>
                                    <p:set>
                                      <p:cBhvr>
                                        <p:cTn id="150" dur="1" fill="hold">
                                          <p:stCondLst>
                                            <p:cond delay="0"/>
                                          </p:stCondLst>
                                        </p:cTn>
                                        <p:tgtEl>
                                          <p:spTgt spid="84"/>
                                        </p:tgtEl>
                                        <p:attrNameLst>
                                          <p:attrName>style.visibility</p:attrName>
                                        </p:attrNameLst>
                                      </p:cBhvr>
                                      <p:to>
                                        <p:strVal val="visible"/>
                                      </p:to>
                                    </p:set>
                                    <p:animEffect transition="in" filter="fade">
                                      <p:cBhvr>
                                        <p:cTn id="151" dur="1000"/>
                                        <p:tgtEl>
                                          <p:spTgt spid="84"/>
                                        </p:tgtEl>
                                      </p:cBhvr>
                                    </p:animEffect>
                                  </p:childTnLst>
                                </p:cTn>
                              </p:par>
                              <p:par>
                                <p:cTn id="152" presetID="10" presetClass="entr" presetSubtype="0" fill="hold" nodeType="withEffect">
                                  <p:stCondLst>
                                    <p:cond delay="0"/>
                                  </p:stCondLst>
                                  <p:childTnLst>
                                    <p:set>
                                      <p:cBhvr>
                                        <p:cTn id="153" dur="1" fill="hold">
                                          <p:stCondLst>
                                            <p:cond delay="0"/>
                                          </p:stCondLst>
                                        </p:cTn>
                                        <p:tgtEl>
                                          <p:spTgt spid="85"/>
                                        </p:tgtEl>
                                        <p:attrNameLst>
                                          <p:attrName>style.visibility</p:attrName>
                                        </p:attrNameLst>
                                      </p:cBhvr>
                                      <p:to>
                                        <p:strVal val="visible"/>
                                      </p:to>
                                    </p:set>
                                    <p:animEffect transition="in" filter="fade">
                                      <p:cBhvr>
                                        <p:cTn id="154" dur="1000"/>
                                        <p:tgtEl>
                                          <p:spTgt spid="85"/>
                                        </p:tgtEl>
                                      </p:cBhvr>
                                    </p:animEffect>
                                  </p:childTnLst>
                                </p:cTn>
                              </p:par>
                              <p:par>
                                <p:cTn id="155" presetID="10" presetClass="entr" presetSubtype="0" fill="hold" nodeType="withEffect">
                                  <p:stCondLst>
                                    <p:cond delay="0"/>
                                  </p:stCondLst>
                                  <p:childTnLst>
                                    <p:set>
                                      <p:cBhvr>
                                        <p:cTn id="156" dur="1" fill="hold">
                                          <p:stCondLst>
                                            <p:cond delay="0"/>
                                          </p:stCondLst>
                                        </p:cTn>
                                        <p:tgtEl>
                                          <p:spTgt spid="86"/>
                                        </p:tgtEl>
                                        <p:attrNameLst>
                                          <p:attrName>style.visibility</p:attrName>
                                        </p:attrNameLst>
                                      </p:cBhvr>
                                      <p:to>
                                        <p:strVal val="visible"/>
                                      </p:to>
                                    </p:set>
                                    <p:animEffect transition="in" filter="fade">
                                      <p:cBhvr>
                                        <p:cTn id="157" dur="1000"/>
                                        <p:tgtEl>
                                          <p:spTgt spid="86"/>
                                        </p:tgtEl>
                                      </p:cBhvr>
                                    </p:animEffect>
                                  </p:childTnLst>
                                </p:cTn>
                              </p:par>
                              <p:par>
                                <p:cTn id="158" presetID="10" presetClass="entr" presetSubtype="0" fill="hold" nodeType="withEffect">
                                  <p:stCondLst>
                                    <p:cond delay="0"/>
                                  </p:stCondLst>
                                  <p:childTnLst>
                                    <p:set>
                                      <p:cBhvr>
                                        <p:cTn id="159" dur="1" fill="hold">
                                          <p:stCondLst>
                                            <p:cond delay="0"/>
                                          </p:stCondLst>
                                        </p:cTn>
                                        <p:tgtEl>
                                          <p:spTgt spid="87"/>
                                        </p:tgtEl>
                                        <p:attrNameLst>
                                          <p:attrName>style.visibility</p:attrName>
                                        </p:attrNameLst>
                                      </p:cBhvr>
                                      <p:to>
                                        <p:strVal val="visible"/>
                                      </p:to>
                                    </p:set>
                                    <p:animEffect transition="in" filter="fade">
                                      <p:cBhvr>
                                        <p:cTn id="160" dur="1000"/>
                                        <p:tgtEl>
                                          <p:spTgt spid="87"/>
                                        </p:tgtEl>
                                      </p:cBhvr>
                                    </p:animEffect>
                                  </p:childTnLst>
                                </p:cTn>
                              </p:par>
                              <p:par>
                                <p:cTn id="161" presetID="10" presetClass="entr" presetSubtype="0" fill="hold" nodeType="withEffect">
                                  <p:stCondLst>
                                    <p:cond delay="0"/>
                                  </p:stCondLst>
                                  <p:childTnLst>
                                    <p:set>
                                      <p:cBhvr>
                                        <p:cTn id="162" dur="1" fill="hold">
                                          <p:stCondLst>
                                            <p:cond delay="0"/>
                                          </p:stCondLst>
                                        </p:cTn>
                                        <p:tgtEl>
                                          <p:spTgt spid="88"/>
                                        </p:tgtEl>
                                        <p:attrNameLst>
                                          <p:attrName>style.visibility</p:attrName>
                                        </p:attrNameLst>
                                      </p:cBhvr>
                                      <p:to>
                                        <p:strVal val="visible"/>
                                      </p:to>
                                    </p:set>
                                    <p:animEffect transition="in" filter="fade">
                                      <p:cBhvr>
                                        <p:cTn id="163" dur="1000"/>
                                        <p:tgtEl>
                                          <p:spTgt spid="88"/>
                                        </p:tgtEl>
                                      </p:cBhvr>
                                    </p:animEffect>
                                  </p:childTnLst>
                                </p:cTn>
                              </p:par>
                              <p:par>
                                <p:cTn id="164" presetID="10" presetClass="entr" presetSubtype="0" fill="hold" nodeType="withEffect">
                                  <p:stCondLst>
                                    <p:cond delay="0"/>
                                  </p:stCondLst>
                                  <p:childTnLst>
                                    <p:set>
                                      <p:cBhvr>
                                        <p:cTn id="165" dur="1" fill="hold">
                                          <p:stCondLst>
                                            <p:cond delay="0"/>
                                          </p:stCondLst>
                                        </p:cTn>
                                        <p:tgtEl>
                                          <p:spTgt spid="89"/>
                                        </p:tgtEl>
                                        <p:attrNameLst>
                                          <p:attrName>style.visibility</p:attrName>
                                        </p:attrNameLst>
                                      </p:cBhvr>
                                      <p:to>
                                        <p:strVal val="visible"/>
                                      </p:to>
                                    </p:set>
                                    <p:animEffect transition="in" filter="fade">
                                      <p:cBhvr>
                                        <p:cTn id="166" dur="1000"/>
                                        <p:tgtEl>
                                          <p:spTgt spid="89"/>
                                        </p:tgtEl>
                                      </p:cBhvr>
                                    </p:animEffect>
                                  </p:childTnLst>
                                </p:cTn>
                              </p:par>
                              <p:par>
                                <p:cTn id="167" presetID="10" presetClass="entr" presetSubtype="0" fill="hold" nodeType="withEffect">
                                  <p:stCondLst>
                                    <p:cond delay="0"/>
                                  </p:stCondLst>
                                  <p:childTnLst>
                                    <p:set>
                                      <p:cBhvr>
                                        <p:cTn id="168" dur="1" fill="hold">
                                          <p:stCondLst>
                                            <p:cond delay="0"/>
                                          </p:stCondLst>
                                        </p:cTn>
                                        <p:tgtEl>
                                          <p:spTgt spid="90"/>
                                        </p:tgtEl>
                                        <p:attrNameLst>
                                          <p:attrName>style.visibility</p:attrName>
                                        </p:attrNameLst>
                                      </p:cBhvr>
                                      <p:to>
                                        <p:strVal val="visible"/>
                                      </p:to>
                                    </p:set>
                                    <p:animEffect transition="in" filter="fade">
                                      <p:cBhvr>
                                        <p:cTn id="169" dur="1000"/>
                                        <p:tgtEl>
                                          <p:spTgt spid="90"/>
                                        </p:tgtEl>
                                      </p:cBhvr>
                                    </p:animEffect>
                                  </p:childTnLst>
                                </p:cTn>
                              </p:par>
                              <p:par>
                                <p:cTn id="170" presetID="10" presetClass="entr" presetSubtype="0" fill="hold" nodeType="withEffect">
                                  <p:stCondLst>
                                    <p:cond delay="0"/>
                                  </p:stCondLst>
                                  <p:childTnLst>
                                    <p:set>
                                      <p:cBhvr>
                                        <p:cTn id="171" dur="1" fill="hold">
                                          <p:stCondLst>
                                            <p:cond delay="0"/>
                                          </p:stCondLst>
                                        </p:cTn>
                                        <p:tgtEl>
                                          <p:spTgt spid="91"/>
                                        </p:tgtEl>
                                        <p:attrNameLst>
                                          <p:attrName>style.visibility</p:attrName>
                                        </p:attrNameLst>
                                      </p:cBhvr>
                                      <p:to>
                                        <p:strVal val="visible"/>
                                      </p:to>
                                    </p:set>
                                    <p:animEffect transition="in" filter="fade">
                                      <p:cBhvr>
                                        <p:cTn id="172" dur="1000"/>
                                        <p:tgtEl>
                                          <p:spTgt spid="91"/>
                                        </p:tgtEl>
                                      </p:cBhvr>
                                    </p:animEffect>
                                  </p:childTnLst>
                                </p:cTn>
                              </p:par>
                              <p:par>
                                <p:cTn id="173" presetID="10" presetClass="entr" presetSubtype="0" fill="hold" nodeType="with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000"/>
                                        <p:tgtEl>
                                          <p:spTgt spid="92"/>
                                        </p:tgtEl>
                                      </p:cBhvr>
                                    </p:animEffect>
                                  </p:childTnLst>
                                </p:cTn>
                              </p:par>
                              <p:par>
                                <p:cTn id="176" presetID="10" presetClass="entr" presetSubtype="0" fill="hold" nodeType="withEffect">
                                  <p:stCondLst>
                                    <p:cond delay="0"/>
                                  </p:stCondLst>
                                  <p:childTnLst>
                                    <p:set>
                                      <p:cBhvr>
                                        <p:cTn id="177" dur="1" fill="hold">
                                          <p:stCondLst>
                                            <p:cond delay="0"/>
                                          </p:stCondLst>
                                        </p:cTn>
                                        <p:tgtEl>
                                          <p:spTgt spid="93"/>
                                        </p:tgtEl>
                                        <p:attrNameLst>
                                          <p:attrName>style.visibility</p:attrName>
                                        </p:attrNameLst>
                                      </p:cBhvr>
                                      <p:to>
                                        <p:strVal val="visible"/>
                                      </p:to>
                                    </p:set>
                                    <p:animEffect transition="in" filter="fade">
                                      <p:cBhvr>
                                        <p:cTn id="178" dur="1000"/>
                                        <p:tgtEl>
                                          <p:spTgt spid="93"/>
                                        </p:tgtEl>
                                      </p:cBhvr>
                                    </p:animEffect>
                                  </p:childTnLst>
                                </p:cTn>
                              </p:par>
                              <p:par>
                                <p:cTn id="179" presetID="10" presetClass="entr" presetSubtype="0" fill="hold" nodeType="withEffect">
                                  <p:stCondLst>
                                    <p:cond delay="0"/>
                                  </p:stCondLst>
                                  <p:childTnLst>
                                    <p:set>
                                      <p:cBhvr>
                                        <p:cTn id="180" dur="1" fill="hold">
                                          <p:stCondLst>
                                            <p:cond delay="0"/>
                                          </p:stCondLst>
                                        </p:cTn>
                                        <p:tgtEl>
                                          <p:spTgt spid="94"/>
                                        </p:tgtEl>
                                        <p:attrNameLst>
                                          <p:attrName>style.visibility</p:attrName>
                                        </p:attrNameLst>
                                      </p:cBhvr>
                                      <p:to>
                                        <p:strVal val="visible"/>
                                      </p:to>
                                    </p:set>
                                    <p:animEffect transition="in" filter="fade">
                                      <p:cBhvr>
                                        <p:cTn id="181" dur="1000"/>
                                        <p:tgtEl>
                                          <p:spTgt spid="94"/>
                                        </p:tgtEl>
                                      </p:cBhvr>
                                    </p:animEffect>
                                  </p:childTnLst>
                                </p:cTn>
                              </p:par>
                              <p:par>
                                <p:cTn id="182" presetID="10" presetClass="entr" presetSubtype="0" fill="hold" nodeType="withEffect">
                                  <p:stCondLst>
                                    <p:cond delay="0"/>
                                  </p:stCondLst>
                                  <p:childTnLst>
                                    <p:set>
                                      <p:cBhvr>
                                        <p:cTn id="183" dur="1" fill="hold">
                                          <p:stCondLst>
                                            <p:cond delay="0"/>
                                          </p:stCondLst>
                                        </p:cTn>
                                        <p:tgtEl>
                                          <p:spTgt spid="95"/>
                                        </p:tgtEl>
                                        <p:attrNameLst>
                                          <p:attrName>style.visibility</p:attrName>
                                        </p:attrNameLst>
                                      </p:cBhvr>
                                      <p:to>
                                        <p:strVal val="visible"/>
                                      </p:to>
                                    </p:set>
                                    <p:animEffect transition="in" filter="fade">
                                      <p:cBhvr>
                                        <p:cTn id="184" dur="1000"/>
                                        <p:tgtEl>
                                          <p:spTgt spid="95"/>
                                        </p:tgtEl>
                                      </p:cBhvr>
                                    </p:animEffect>
                                  </p:childTnLst>
                                </p:cTn>
                              </p:par>
                              <p:par>
                                <p:cTn id="185" presetID="10" presetClass="entr" presetSubtype="0" fill="hold" nodeType="withEffect">
                                  <p:stCondLst>
                                    <p:cond delay="0"/>
                                  </p:stCondLst>
                                  <p:childTnLst>
                                    <p:set>
                                      <p:cBhvr>
                                        <p:cTn id="186" dur="1" fill="hold">
                                          <p:stCondLst>
                                            <p:cond delay="0"/>
                                          </p:stCondLst>
                                        </p:cTn>
                                        <p:tgtEl>
                                          <p:spTgt spid="96"/>
                                        </p:tgtEl>
                                        <p:attrNameLst>
                                          <p:attrName>style.visibility</p:attrName>
                                        </p:attrNameLst>
                                      </p:cBhvr>
                                      <p:to>
                                        <p:strVal val="visible"/>
                                      </p:to>
                                    </p:set>
                                    <p:animEffect transition="in" filter="fade">
                                      <p:cBhvr>
                                        <p:cTn id="187" dur="1000"/>
                                        <p:tgtEl>
                                          <p:spTgt spid="96"/>
                                        </p:tgtEl>
                                      </p:cBhvr>
                                    </p:animEffect>
                                  </p:childTnLst>
                                </p:cTn>
                              </p:par>
                              <p:par>
                                <p:cTn id="188" presetID="10" presetClass="entr" presetSubtype="0" fill="hold" nodeType="withEffect">
                                  <p:stCondLst>
                                    <p:cond delay="0"/>
                                  </p:stCondLst>
                                  <p:childTnLst>
                                    <p:set>
                                      <p:cBhvr>
                                        <p:cTn id="189" dur="1" fill="hold">
                                          <p:stCondLst>
                                            <p:cond delay="0"/>
                                          </p:stCondLst>
                                        </p:cTn>
                                        <p:tgtEl>
                                          <p:spTgt spid="97"/>
                                        </p:tgtEl>
                                        <p:attrNameLst>
                                          <p:attrName>style.visibility</p:attrName>
                                        </p:attrNameLst>
                                      </p:cBhvr>
                                      <p:to>
                                        <p:strVal val="visible"/>
                                      </p:to>
                                    </p:set>
                                    <p:animEffect transition="in" filter="fade">
                                      <p:cBhvr>
                                        <p:cTn id="190" dur="1000"/>
                                        <p:tgtEl>
                                          <p:spTgt spid="97"/>
                                        </p:tgtEl>
                                      </p:cBhvr>
                                    </p:animEffect>
                                  </p:childTnLst>
                                </p:cTn>
                              </p:par>
                              <p:par>
                                <p:cTn id="191" presetID="10" presetClass="entr" presetSubtype="0" fill="hold" nodeType="withEffect">
                                  <p:stCondLst>
                                    <p:cond delay="0"/>
                                  </p:stCondLst>
                                  <p:childTnLst>
                                    <p:set>
                                      <p:cBhvr>
                                        <p:cTn id="192" dur="1" fill="hold">
                                          <p:stCondLst>
                                            <p:cond delay="0"/>
                                          </p:stCondLst>
                                        </p:cTn>
                                        <p:tgtEl>
                                          <p:spTgt spid="98"/>
                                        </p:tgtEl>
                                        <p:attrNameLst>
                                          <p:attrName>style.visibility</p:attrName>
                                        </p:attrNameLst>
                                      </p:cBhvr>
                                      <p:to>
                                        <p:strVal val="visible"/>
                                      </p:to>
                                    </p:set>
                                    <p:animEffect transition="in" filter="fade">
                                      <p:cBhvr>
                                        <p:cTn id="193" dur="1000"/>
                                        <p:tgtEl>
                                          <p:spTgt spid="98"/>
                                        </p:tgtEl>
                                      </p:cBhvr>
                                    </p:animEffect>
                                  </p:childTnLst>
                                </p:cTn>
                              </p:par>
                              <p:par>
                                <p:cTn id="194" presetID="10" presetClass="entr" presetSubtype="0" fill="hold" nodeType="withEffect">
                                  <p:stCondLst>
                                    <p:cond delay="0"/>
                                  </p:stCondLst>
                                  <p:childTnLst>
                                    <p:set>
                                      <p:cBhvr>
                                        <p:cTn id="195" dur="1" fill="hold">
                                          <p:stCondLst>
                                            <p:cond delay="0"/>
                                          </p:stCondLst>
                                        </p:cTn>
                                        <p:tgtEl>
                                          <p:spTgt spid="99"/>
                                        </p:tgtEl>
                                        <p:attrNameLst>
                                          <p:attrName>style.visibility</p:attrName>
                                        </p:attrNameLst>
                                      </p:cBhvr>
                                      <p:to>
                                        <p:strVal val="visible"/>
                                      </p:to>
                                    </p:set>
                                    <p:animEffect transition="in" filter="fade">
                                      <p:cBhvr>
                                        <p:cTn id="196" dur="1000"/>
                                        <p:tgtEl>
                                          <p:spTgt spid="99"/>
                                        </p:tgtEl>
                                      </p:cBhvr>
                                    </p:animEffect>
                                  </p:childTnLst>
                                </p:cTn>
                              </p:par>
                              <p:par>
                                <p:cTn id="197" presetID="10" presetClass="entr" presetSubtype="0" fill="hold" nodeType="withEffect">
                                  <p:stCondLst>
                                    <p:cond delay="0"/>
                                  </p:stCondLst>
                                  <p:childTnLst>
                                    <p:set>
                                      <p:cBhvr>
                                        <p:cTn id="198" dur="1" fill="hold">
                                          <p:stCondLst>
                                            <p:cond delay="0"/>
                                          </p:stCondLst>
                                        </p:cTn>
                                        <p:tgtEl>
                                          <p:spTgt spid="100"/>
                                        </p:tgtEl>
                                        <p:attrNameLst>
                                          <p:attrName>style.visibility</p:attrName>
                                        </p:attrNameLst>
                                      </p:cBhvr>
                                      <p:to>
                                        <p:strVal val="visible"/>
                                      </p:to>
                                    </p:set>
                                    <p:animEffect transition="in" filter="fade">
                                      <p:cBhvr>
                                        <p:cTn id="199" dur="1000"/>
                                        <p:tgtEl>
                                          <p:spTgt spid="100"/>
                                        </p:tgtEl>
                                      </p:cBhvr>
                                    </p:animEffect>
                                  </p:childTnLst>
                                </p:cTn>
                              </p:par>
                              <p:par>
                                <p:cTn id="200" presetID="10" presetClass="entr" presetSubtype="0" fill="hold" nodeType="withEffect">
                                  <p:stCondLst>
                                    <p:cond delay="0"/>
                                  </p:stCondLst>
                                  <p:childTnLst>
                                    <p:set>
                                      <p:cBhvr>
                                        <p:cTn id="201" dur="1" fill="hold">
                                          <p:stCondLst>
                                            <p:cond delay="0"/>
                                          </p:stCondLst>
                                        </p:cTn>
                                        <p:tgtEl>
                                          <p:spTgt spid="101"/>
                                        </p:tgtEl>
                                        <p:attrNameLst>
                                          <p:attrName>style.visibility</p:attrName>
                                        </p:attrNameLst>
                                      </p:cBhvr>
                                      <p:to>
                                        <p:strVal val="visible"/>
                                      </p:to>
                                    </p:set>
                                    <p:animEffect transition="in" filter="fade">
                                      <p:cBhvr>
                                        <p:cTn id="202" dur="1000"/>
                                        <p:tgtEl>
                                          <p:spTgt spid="101"/>
                                        </p:tgtEl>
                                      </p:cBhvr>
                                    </p:animEffect>
                                  </p:childTnLst>
                                </p:cTn>
                              </p:par>
                              <p:par>
                                <p:cTn id="203" presetID="10" presetClass="entr" presetSubtype="0" fill="hold" nodeType="withEffect">
                                  <p:stCondLst>
                                    <p:cond delay="0"/>
                                  </p:stCondLst>
                                  <p:childTnLst>
                                    <p:set>
                                      <p:cBhvr>
                                        <p:cTn id="204" dur="1" fill="hold">
                                          <p:stCondLst>
                                            <p:cond delay="0"/>
                                          </p:stCondLst>
                                        </p:cTn>
                                        <p:tgtEl>
                                          <p:spTgt spid="102"/>
                                        </p:tgtEl>
                                        <p:attrNameLst>
                                          <p:attrName>style.visibility</p:attrName>
                                        </p:attrNameLst>
                                      </p:cBhvr>
                                      <p:to>
                                        <p:strVal val="visible"/>
                                      </p:to>
                                    </p:set>
                                    <p:animEffect transition="in" filter="fade">
                                      <p:cBhvr>
                                        <p:cTn id="205" dur="1000"/>
                                        <p:tgtEl>
                                          <p:spTgt spid="102"/>
                                        </p:tgtEl>
                                      </p:cBhvr>
                                    </p:animEffect>
                                  </p:childTnLst>
                                </p:cTn>
                              </p:par>
                              <p:par>
                                <p:cTn id="206" presetID="10" presetClass="entr" presetSubtype="0" fill="hold" nodeType="withEffect">
                                  <p:stCondLst>
                                    <p:cond delay="0"/>
                                  </p:stCondLst>
                                  <p:childTnLst>
                                    <p:set>
                                      <p:cBhvr>
                                        <p:cTn id="207" dur="1" fill="hold">
                                          <p:stCondLst>
                                            <p:cond delay="0"/>
                                          </p:stCondLst>
                                        </p:cTn>
                                        <p:tgtEl>
                                          <p:spTgt spid="103"/>
                                        </p:tgtEl>
                                        <p:attrNameLst>
                                          <p:attrName>style.visibility</p:attrName>
                                        </p:attrNameLst>
                                      </p:cBhvr>
                                      <p:to>
                                        <p:strVal val="visible"/>
                                      </p:to>
                                    </p:set>
                                    <p:animEffect transition="in" filter="fade">
                                      <p:cBhvr>
                                        <p:cTn id="208" dur="1000"/>
                                        <p:tgtEl>
                                          <p:spTgt spid="103"/>
                                        </p:tgtEl>
                                      </p:cBhvr>
                                    </p:animEffect>
                                  </p:childTnLst>
                                </p:cTn>
                              </p:par>
                              <p:par>
                                <p:cTn id="209" presetID="10" presetClass="entr" presetSubtype="0" fill="hold" nodeType="withEffect">
                                  <p:stCondLst>
                                    <p:cond delay="0"/>
                                  </p:stCondLst>
                                  <p:childTnLst>
                                    <p:set>
                                      <p:cBhvr>
                                        <p:cTn id="210" dur="1" fill="hold">
                                          <p:stCondLst>
                                            <p:cond delay="0"/>
                                          </p:stCondLst>
                                        </p:cTn>
                                        <p:tgtEl>
                                          <p:spTgt spid="104"/>
                                        </p:tgtEl>
                                        <p:attrNameLst>
                                          <p:attrName>style.visibility</p:attrName>
                                        </p:attrNameLst>
                                      </p:cBhvr>
                                      <p:to>
                                        <p:strVal val="visible"/>
                                      </p:to>
                                    </p:set>
                                    <p:animEffect transition="in" filter="fade">
                                      <p:cBhvr>
                                        <p:cTn id="211" dur="1000"/>
                                        <p:tgtEl>
                                          <p:spTgt spid="104"/>
                                        </p:tgtEl>
                                      </p:cBhvr>
                                    </p:animEffect>
                                  </p:childTnLst>
                                </p:cTn>
                              </p:par>
                              <p:par>
                                <p:cTn id="212" presetID="10" presetClass="entr" presetSubtype="0" fill="hold" nodeType="withEffect">
                                  <p:stCondLst>
                                    <p:cond delay="0"/>
                                  </p:stCondLst>
                                  <p:childTnLst>
                                    <p:set>
                                      <p:cBhvr>
                                        <p:cTn id="213" dur="1" fill="hold">
                                          <p:stCondLst>
                                            <p:cond delay="0"/>
                                          </p:stCondLst>
                                        </p:cTn>
                                        <p:tgtEl>
                                          <p:spTgt spid="105"/>
                                        </p:tgtEl>
                                        <p:attrNameLst>
                                          <p:attrName>style.visibility</p:attrName>
                                        </p:attrNameLst>
                                      </p:cBhvr>
                                      <p:to>
                                        <p:strVal val="visible"/>
                                      </p:to>
                                    </p:set>
                                    <p:animEffect transition="in" filter="fade">
                                      <p:cBhvr>
                                        <p:cTn id="214" dur="1000"/>
                                        <p:tgtEl>
                                          <p:spTgt spid="105"/>
                                        </p:tgtEl>
                                      </p:cBhvr>
                                    </p:animEffect>
                                  </p:childTnLst>
                                </p:cTn>
                              </p:par>
                              <p:par>
                                <p:cTn id="215" presetID="10" presetClass="entr" presetSubtype="0" fill="hold" nodeType="withEffect">
                                  <p:stCondLst>
                                    <p:cond delay="0"/>
                                  </p:stCondLst>
                                  <p:childTnLst>
                                    <p:set>
                                      <p:cBhvr>
                                        <p:cTn id="216" dur="1" fill="hold">
                                          <p:stCondLst>
                                            <p:cond delay="0"/>
                                          </p:stCondLst>
                                        </p:cTn>
                                        <p:tgtEl>
                                          <p:spTgt spid="106"/>
                                        </p:tgtEl>
                                        <p:attrNameLst>
                                          <p:attrName>style.visibility</p:attrName>
                                        </p:attrNameLst>
                                      </p:cBhvr>
                                      <p:to>
                                        <p:strVal val="visible"/>
                                      </p:to>
                                    </p:set>
                                    <p:animEffect transition="in" filter="fade">
                                      <p:cBhvr>
                                        <p:cTn id="217" dur="1000"/>
                                        <p:tgtEl>
                                          <p:spTgt spid="106"/>
                                        </p:tgtEl>
                                      </p:cBhvr>
                                    </p:animEffect>
                                  </p:childTnLst>
                                </p:cTn>
                              </p:par>
                              <p:par>
                                <p:cTn id="218" presetID="10" presetClass="entr" presetSubtype="0" fill="hold" nodeType="withEffect">
                                  <p:stCondLst>
                                    <p:cond delay="0"/>
                                  </p:stCondLst>
                                  <p:childTnLst>
                                    <p:set>
                                      <p:cBhvr>
                                        <p:cTn id="219" dur="1" fill="hold">
                                          <p:stCondLst>
                                            <p:cond delay="0"/>
                                          </p:stCondLst>
                                        </p:cTn>
                                        <p:tgtEl>
                                          <p:spTgt spid="107"/>
                                        </p:tgtEl>
                                        <p:attrNameLst>
                                          <p:attrName>style.visibility</p:attrName>
                                        </p:attrNameLst>
                                      </p:cBhvr>
                                      <p:to>
                                        <p:strVal val="visible"/>
                                      </p:to>
                                    </p:set>
                                    <p:animEffect transition="in" filter="fade">
                                      <p:cBhvr>
                                        <p:cTn id="220" dur="1000"/>
                                        <p:tgtEl>
                                          <p:spTgt spid="107"/>
                                        </p:tgtEl>
                                      </p:cBhvr>
                                    </p:animEffect>
                                  </p:childTnLst>
                                </p:cTn>
                              </p:par>
                              <p:par>
                                <p:cTn id="221" presetID="10" presetClass="entr" presetSubtype="0" fill="hold" nodeType="withEffect">
                                  <p:stCondLst>
                                    <p:cond delay="0"/>
                                  </p:stCondLst>
                                  <p:childTnLst>
                                    <p:set>
                                      <p:cBhvr>
                                        <p:cTn id="222" dur="1" fill="hold">
                                          <p:stCondLst>
                                            <p:cond delay="0"/>
                                          </p:stCondLst>
                                        </p:cTn>
                                        <p:tgtEl>
                                          <p:spTgt spid="108"/>
                                        </p:tgtEl>
                                        <p:attrNameLst>
                                          <p:attrName>style.visibility</p:attrName>
                                        </p:attrNameLst>
                                      </p:cBhvr>
                                      <p:to>
                                        <p:strVal val="visible"/>
                                      </p:to>
                                    </p:set>
                                    <p:animEffect transition="in" filter="fade">
                                      <p:cBhvr>
                                        <p:cTn id="223" dur="1000"/>
                                        <p:tgtEl>
                                          <p:spTgt spid="108"/>
                                        </p:tgtEl>
                                      </p:cBhvr>
                                    </p:animEffect>
                                  </p:childTnLst>
                                </p:cTn>
                              </p:par>
                              <p:par>
                                <p:cTn id="224" presetID="10" presetClass="entr" presetSubtype="0" fill="hold" nodeType="withEffect">
                                  <p:stCondLst>
                                    <p:cond delay="0"/>
                                  </p:stCondLst>
                                  <p:childTnLst>
                                    <p:set>
                                      <p:cBhvr>
                                        <p:cTn id="225" dur="1" fill="hold">
                                          <p:stCondLst>
                                            <p:cond delay="0"/>
                                          </p:stCondLst>
                                        </p:cTn>
                                        <p:tgtEl>
                                          <p:spTgt spid="109"/>
                                        </p:tgtEl>
                                        <p:attrNameLst>
                                          <p:attrName>style.visibility</p:attrName>
                                        </p:attrNameLst>
                                      </p:cBhvr>
                                      <p:to>
                                        <p:strVal val="visible"/>
                                      </p:to>
                                    </p:set>
                                    <p:animEffect transition="in" filter="fade">
                                      <p:cBhvr>
                                        <p:cTn id="226" dur="1000"/>
                                        <p:tgtEl>
                                          <p:spTgt spid="109"/>
                                        </p:tgtEl>
                                      </p:cBhvr>
                                    </p:animEffect>
                                  </p:childTnLst>
                                </p:cTn>
                              </p:par>
                              <p:par>
                                <p:cTn id="227" presetID="10" presetClass="entr" presetSubtype="0" fill="hold" nodeType="withEffect">
                                  <p:stCondLst>
                                    <p:cond delay="0"/>
                                  </p:stCondLst>
                                  <p:childTnLst>
                                    <p:set>
                                      <p:cBhvr>
                                        <p:cTn id="228" dur="1" fill="hold">
                                          <p:stCondLst>
                                            <p:cond delay="0"/>
                                          </p:stCondLst>
                                        </p:cTn>
                                        <p:tgtEl>
                                          <p:spTgt spid="110"/>
                                        </p:tgtEl>
                                        <p:attrNameLst>
                                          <p:attrName>style.visibility</p:attrName>
                                        </p:attrNameLst>
                                      </p:cBhvr>
                                      <p:to>
                                        <p:strVal val="visible"/>
                                      </p:to>
                                    </p:set>
                                    <p:animEffect transition="in" filter="fade">
                                      <p:cBhvr>
                                        <p:cTn id="229" dur="1000"/>
                                        <p:tgtEl>
                                          <p:spTgt spid="110"/>
                                        </p:tgtEl>
                                      </p:cBhvr>
                                    </p:animEffect>
                                  </p:childTnLst>
                                </p:cTn>
                              </p:par>
                              <p:par>
                                <p:cTn id="230" presetID="10" presetClass="entr" presetSubtype="0" fill="hold" nodeType="withEffect">
                                  <p:stCondLst>
                                    <p:cond delay="0"/>
                                  </p:stCondLst>
                                  <p:childTnLst>
                                    <p:set>
                                      <p:cBhvr>
                                        <p:cTn id="231" dur="1" fill="hold">
                                          <p:stCondLst>
                                            <p:cond delay="0"/>
                                          </p:stCondLst>
                                        </p:cTn>
                                        <p:tgtEl>
                                          <p:spTgt spid="111"/>
                                        </p:tgtEl>
                                        <p:attrNameLst>
                                          <p:attrName>style.visibility</p:attrName>
                                        </p:attrNameLst>
                                      </p:cBhvr>
                                      <p:to>
                                        <p:strVal val="visible"/>
                                      </p:to>
                                    </p:set>
                                    <p:animEffect transition="in" filter="fade">
                                      <p:cBhvr>
                                        <p:cTn id="232" dur="500"/>
                                        <p:tgtEl>
                                          <p:spTgt spid="111"/>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mph" presetSubtype="0" nodeType="clickEffect">
                                  <p:stCondLst>
                                    <p:cond delay="0"/>
                                  </p:stCondLst>
                                  <p:childTnLst>
                                    <p:set>
                                      <p:cBhvr rctx="PPT">
                                        <p:cTn id="236" dur="indefinite"/>
                                        <p:tgtEl>
                                          <p:spTgt spid="56"/>
                                        </p:tgtEl>
                                        <p:attrNameLst>
                                          <p:attrName>style.opacity</p:attrName>
                                        </p:attrNameLst>
                                      </p:cBhvr>
                                      <p:to>
                                        <p:strVal val="0.1"/>
                                      </p:to>
                                    </p:set>
                                    <p:animEffect filter="image" prLst="opacity: 0.1">
                                      <p:cBhvr rctx="IE">
                                        <p:cTn id="237" dur="indefinite"/>
                                        <p:tgtEl>
                                          <p:spTgt spid="56"/>
                                        </p:tgtEl>
                                      </p:cBhvr>
                                    </p:animEffect>
                                  </p:childTnLst>
                                </p:cTn>
                              </p:par>
                              <p:par>
                                <p:cTn id="238" presetID="9" presetClass="emph" presetSubtype="0" nodeType="withEffect">
                                  <p:stCondLst>
                                    <p:cond delay="0"/>
                                  </p:stCondLst>
                                  <p:childTnLst>
                                    <p:set>
                                      <p:cBhvr rctx="PPT">
                                        <p:cTn id="239" dur="indefinite"/>
                                        <p:tgtEl>
                                          <p:spTgt spid="110"/>
                                        </p:tgtEl>
                                        <p:attrNameLst>
                                          <p:attrName>style.opacity</p:attrName>
                                        </p:attrNameLst>
                                      </p:cBhvr>
                                      <p:to>
                                        <p:strVal val="0.1"/>
                                      </p:to>
                                    </p:set>
                                    <p:animEffect filter="image" prLst="opacity: 0.1">
                                      <p:cBhvr rctx="IE">
                                        <p:cTn id="240" dur="indefinite"/>
                                        <p:tgtEl>
                                          <p:spTgt spid="110"/>
                                        </p:tgtEl>
                                      </p:cBhvr>
                                    </p:animEffect>
                                  </p:childTnLst>
                                </p:cTn>
                              </p:par>
                              <p:par>
                                <p:cTn id="241" presetID="10" presetClass="entr" presetSubtype="0" fill="hold" nodeType="withEffect">
                                  <p:stCondLst>
                                    <p:cond delay="0"/>
                                  </p:stCondLst>
                                  <p:childTnLst>
                                    <p:set>
                                      <p:cBhvr>
                                        <p:cTn id="242" dur="1" fill="hold">
                                          <p:stCondLst>
                                            <p:cond delay="0"/>
                                          </p:stCondLst>
                                        </p:cTn>
                                        <p:tgtEl>
                                          <p:spTgt spid="114"/>
                                        </p:tgtEl>
                                        <p:attrNameLst>
                                          <p:attrName>style.visibility</p:attrName>
                                        </p:attrNameLst>
                                      </p:cBhvr>
                                      <p:to>
                                        <p:strVal val="visible"/>
                                      </p:to>
                                    </p:set>
                                    <p:animEffect transition="in" filter="fade">
                                      <p:cBhvr>
                                        <p:cTn id="243" dur="500"/>
                                        <p:tgtEl>
                                          <p:spTgt spid="114"/>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mph" presetSubtype="0" nodeType="clickEffect">
                                  <p:stCondLst>
                                    <p:cond delay="0"/>
                                  </p:stCondLst>
                                  <p:childTnLst>
                                    <p:set>
                                      <p:cBhvr rctx="PPT">
                                        <p:cTn id="247" dur="indefinite"/>
                                        <p:tgtEl>
                                          <p:spTgt spid="75"/>
                                        </p:tgtEl>
                                        <p:attrNameLst>
                                          <p:attrName>style.opacity</p:attrName>
                                        </p:attrNameLst>
                                      </p:cBhvr>
                                      <p:to>
                                        <p:strVal val="0.1"/>
                                      </p:to>
                                    </p:set>
                                    <p:animEffect filter="image" prLst="opacity: 0.1">
                                      <p:cBhvr rctx="IE">
                                        <p:cTn id="248" dur="indefinite"/>
                                        <p:tgtEl>
                                          <p:spTgt spid="75"/>
                                        </p:tgtEl>
                                      </p:cBhvr>
                                    </p:animEffect>
                                  </p:childTnLst>
                                </p:cTn>
                              </p:par>
                              <p:par>
                                <p:cTn id="249" presetID="9" presetClass="emph" presetSubtype="0" nodeType="withEffect">
                                  <p:stCondLst>
                                    <p:cond delay="0"/>
                                  </p:stCondLst>
                                  <p:childTnLst>
                                    <p:set>
                                      <p:cBhvr rctx="PPT">
                                        <p:cTn id="250" dur="indefinite"/>
                                        <p:tgtEl>
                                          <p:spTgt spid="74"/>
                                        </p:tgtEl>
                                        <p:attrNameLst>
                                          <p:attrName>style.opacity</p:attrName>
                                        </p:attrNameLst>
                                      </p:cBhvr>
                                      <p:to>
                                        <p:strVal val="0.1"/>
                                      </p:to>
                                    </p:set>
                                    <p:animEffect filter="image" prLst="opacity: 0.1">
                                      <p:cBhvr rctx="IE">
                                        <p:cTn id="251" dur="indefinite"/>
                                        <p:tgtEl>
                                          <p:spTgt spid="74"/>
                                        </p:tgtEl>
                                      </p:cBhvr>
                                    </p:animEffect>
                                  </p:childTnLst>
                                </p:cTn>
                              </p:par>
                              <p:par>
                                <p:cTn id="252" presetID="9" presetClass="emph" presetSubtype="0" nodeType="withEffect">
                                  <p:stCondLst>
                                    <p:cond delay="0"/>
                                  </p:stCondLst>
                                  <p:childTnLst>
                                    <p:set>
                                      <p:cBhvr rctx="PPT">
                                        <p:cTn id="253" dur="indefinite"/>
                                        <p:tgtEl>
                                          <p:spTgt spid="62"/>
                                        </p:tgtEl>
                                        <p:attrNameLst>
                                          <p:attrName>style.opacity</p:attrName>
                                        </p:attrNameLst>
                                      </p:cBhvr>
                                      <p:to>
                                        <p:strVal val="0.1"/>
                                      </p:to>
                                    </p:set>
                                    <p:animEffect filter="image" prLst="opacity: 0.1">
                                      <p:cBhvr rctx="IE">
                                        <p:cTn id="254" dur="indefinite"/>
                                        <p:tgtEl>
                                          <p:spTgt spid="62"/>
                                        </p:tgtEl>
                                      </p:cBhvr>
                                    </p:animEffect>
                                  </p:childTnLst>
                                </p:cTn>
                              </p:par>
                              <p:par>
                                <p:cTn id="255" presetID="10" presetClass="entr" presetSubtype="0" fill="hold" nodeType="withEffect">
                                  <p:stCondLst>
                                    <p:cond delay="0"/>
                                  </p:stCondLst>
                                  <p:childTnLst>
                                    <p:set>
                                      <p:cBhvr>
                                        <p:cTn id="256" dur="1" fill="hold">
                                          <p:stCondLst>
                                            <p:cond delay="0"/>
                                          </p:stCondLst>
                                        </p:cTn>
                                        <p:tgtEl>
                                          <p:spTgt spid="117"/>
                                        </p:tgtEl>
                                        <p:attrNameLst>
                                          <p:attrName>style.visibility</p:attrName>
                                        </p:attrNameLst>
                                      </p:cBhvr>
                                      <p:to>
                                        <p:strVal val="visible"/>
                                      </p:to>
                                    </p:set>
                                    <p:animEffect transition="in" filter="fade">
                                      <p:cBhvr>
                                        <p:cTn id="2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060848"/>
            <a:ext cx="9144000" cy="1938992"/>
          </a:xfrm>
          <a:prstGeom prst="rect">
            <a:avLst/>
          </a:prstGeom>
          <a:noFill/>
        </p:spPr>
        <p:txBody>
          <a:bodyPr wrap="square" rtlCol="0">
            <a:spAutoFit/>
          </a:bodyPr>
          <a:lstStyle/>
          <a:p>
            <a:pPr algn="ctr"/>
            <a:r>
              <a:rPr lang="en-GB" sz="3600" b="1" u="sng" dirty="0" smtClean="0">
                <a:solidFill>
                  <a:srgbClr val="FF0000"/>
                </a:solidFill>
              </a:rPr>
              <a:t>Dilemma</a:t>
            </a:r>
          </a:p>
          <a:p>
            <a:pPr algn="ctr"/>
            <a:endParaRPr lang="en-GB" sz="2800" u="sng" dirty="0">
              <a:solidFill>
                <a:srgbClr val="002E5C"/>
              </a:solidFill>
            </a:endParaRPr>
          </a:p>
          <a:p>
            <a:pPr algn="ctr"/>
            <a:r>
              <a:rPr lang="en-GB" sz="2800" b="1" i="1" dirty="0" smtClean="0">
                <a:solidFill>
                  <a:srgbClr val="002E5C"/>
                </a:solidFill>
              </a:rPr>
              <a:t>How do we ‘sort’ these 70 regimes according to how they accommodate public interest criteria? </a:t>
            </a:r>
            <a:endParaRPr lang="en-GB" sz="2800" b="1" i="1" dirty="0">
              <a:solidFill>
                <a:srgbClr val="002E5C"/>
              </a:solidFill>
            </a:endParaRPr>
          </a:p>
        </p:txBody>
      </p:sp>
    </p:spTree>
    <p:extLst>
      <p:ext uri="{BB962C8B-B14F-4D97-AF65-F5344CB8AC3E}">
        <p14:creationId xmlns:p14="http://schemas.microsoft.com/office/powerpoint/2010/main" val="18392356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5" name="Rectangle 4"/>
          <p:cNvSpPr/>
          <p:nvPr/>
        </p:nvSpPr>
        <p:spPr>
          <a:xfrm>
            <a:off x="3266928" y="3246257"/>
            <a:ext cx="2429981" cy="974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5" name="Dollar 1" descr="http://stillalife.files.wordpress.com/2013/04/dollar-sig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1392" y="3465004"/>
            <a:ext cx="396044" cy="396044"/>
          </a:xfrm>
          <a:prstGeom prst="rect">
            <a:avLst/>
          </a:prstGeom>
          <a:noFill/>
          <a:extLst>
            <a:ext uri="{909E8E84-426E-40DD-AFC4-6F175D3DCCD1}">
              <a14:hiddenFill xmlns:a14="http://schemas.microsoft.com/office/drawing/2010/main">
                <a:solidFill>
                  <a:srgbClr val="FFFFFF"/>
                </a:solidFill>
              </a14:hiddenFill>
            </a:ext>
          </a:extLst>
        </p:spPr>
      </p:pic>
      <p:pic>
        <p:nvPicPr>
          <p:cNvPr id="7" name="Dollar 2" descr="http://stillalife.files.wordpress.com/2013/04/dollar-sig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0032" y="3465004"/>
            <a:ext cx="396044" cy="3960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Ey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5805" y="3422991"/>
            <a:ext cx="478165" cy="48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Ey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4198" y="3422991"/>
            <a:ext cx="478165" cy="48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5-Point Star 20"/>
          <p:cNvSpPr/>
          <p:nvPr/>
        </p:nvSpPr>
        <p:spPr>
          <a:xfrm>
            <a:off x="3756165" y="3429000"/>
            <a:ext cx="426497" cy="426497"/>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5-Point Star 37"/>
          <p:cNvSpPr/>
          <p:nvPr/>
        </p:nvSpPr>
        <p:spPr>
          <a:xfrm>
            <a:off x="4865583" y="3429000"/>
            <a:ext cx="426497" cy="426497"/>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272697" y="4220757"/>
            <a:ext cx="4315527" cy="2664627"/>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272697" y="1"/>
            <a:ext cx="4315527" cy="3264478"/>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36" name="Fac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8257" y="1632388"/>
            <a:ext cx="3311205" cy="369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Lock Picture"/>
          <p:cNvGrpSpPr/>
          <p:nvPr/>
        </p:nvGrpSpPr>
        <p:grpSpPr>
          <a:xfrm>
            <a:off x="1197782" y="1338115"/>
            <a:ext cx="1028428" cy="1028428"/>
            <a:chOff x="2751484" y="1124744"/>
            <a:chExt cx="1028428" cy="1028428"/>
          </a:xfrm>
        </p:grpSpPr>
        <p:sp>
          <p:nvSpPr>
            <p:cNvPr id="12" name="Rectangle 11"/>
            <p:cNvSpPr/>
            <p:nvPr/>
          </p:nvSpPr>
          <p:spPr>
            <a:xfrm>
              <a:off x="2915816" y="1513248"/>
              <a:ext cx="720080" cy="63992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84" y="1124744"/>
              <a:ext cx="1028428" cy="10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Tree Picture"/>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62114" y="4429242"/>
            <a:ext cx="910583" cy="102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Health Cross Picture"/>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10376" y="188640"/>
            <a:ext cx="993672" cy="102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ggy Bank" descr="http://www.heathlandscourt.org.uk/system/files/images/Piggy%20Bank%20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4509120"/>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5135" name="Newspape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548" y="1585226"/>
            <a:ext cx="1302028" cy="76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hord 14"/>
          <p:cNvSpPr/>
          <p:nvPr/>
        </p:nvSpPr>
        <p:spPr>
          <a:xfrm rot="6714173">
            <a:off x="4635341" y="3267941"/>
            <a:ext cx="844084" cy="844084"/>
          </a:xfrm>
          <a:prstGeom prst="chord">
            <a:avLst>
              <a:gd name="adj1" fmla="val 5837234"/>
              <a:gd name="adj2" fmla="val 13086622"/>
            </a:avLst>
          </a:prstGeom>
          <a:solidFill>
            <a:srgbClr val="FFCC99"/>
          </a:solidFill>
          <a:ln w="533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
        <p:nvSpPr>
          <p:cNvPr id="22" name="Chord 21"/>
          <p:cNvSpPr/>
          <p:nvPr/>
        </p:nvSpPr>
        <p:spPr>
          <a:xfrm rot="6714173">
            <a:off x="3547372" y="3250031"/>
            <a:ext cx="844084" cy="844084"/>
          </a:xfrm>
          <a:prstGeom prst="chord">
            <a:avLst>
              <a:gd name="adj1" fmla="val 5837234"/>
              <a:gd name="adj2" fmla="val 13086622"/>
            </a:avLst>
          </a:prstGeom>
          <a:solidFill>
            <a:srgbClr val="FFCC99"/>
          </a:solidFill>
          <a:ln w="533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pic>
        <p:nvPicPr>
          <p:cNvPr id="5138" name="Picture 18"/>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7864" y="3068960"/>
            <a:ext cx="1079708" cy="30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9" name="Picture 19"/>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068960"/>
            <a:ext cx="1111117" cy="27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Arc 19"/>
          <p:cNvSpPr/>
          <p:nvPr/>
        </p:nvSpPr>
        <p:spPr>
          <a:xfrm rot="7959019">
            <a:off x="4002833" y="3730562"/>
            <a:ext cx="853513" cy="980391"/>
          </a:xfrm>
          <a:prstGeom prst="arc">
            <a:avLst>
              <a:gd name="adj1" fmla="val 15525134"/>
              <a:gd name="adj2" fmla="val 55278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141" name="Picture 21" descr="http://img.wikinut.com/img/mukbftk89xc9p3fl/jpeg/0/cash-pile.jpe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93" y="2522785"/>
            <a:ext cx="2667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143" name="5-Star" descr="http://www.marchqualitymeats.com/wp-content/uploads/2011/09/5st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97692" y="3140968"/>
            <a:ext cx="2397288" cy="922957"/>
          </a:xfrm>
          <a:prstGeom prst="rect">
            <a:avLst/>
          </a:prstGeom>
          <a:noFill/>
          <a:extLst>
            <a:ext uri="{909E8E84-426E-40DD-AFC4-6F175D3DCCD1}">
              <a14:hiddenFill xmlns:a14="http://schemas.microsoft.com/office/drawing/2010/main">
                <a:solidFill>
                  <a:srgbClr val="FFFFFF"/>
                </a:solidFill>
              </a14:hiddenFill>
            </a:ext>
          </a:extLst>
        </p:spPr>
      </p:pic>
      <p:pic>
        <p:nvPicPr>
          <p:cNvPr id="5145" name="Apple - S" descr="Healthy Bright Yellow App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00342" y="5635259"/>
            <a:ext cx="742509" cy="845507"/>
          </a:xfrm>
          <a:prstGeom prst="rect">
            <a:avLst/>
          </a:prstGeom>
          <a:noFill/>
          <a:extLst>
            <a:ext uri="{909E8E84-426E-40DD-AFC4-6F175D3DCCD1}">
              <a14:hiddenFill xmlns:a14="http://schemas.microsoft.com/office/drawing/2010/main">
                <a:solidFill>
                  <a:srgbClr val="FFFFFF"/>
                </a:solidFill>
              </a14:hiddenFill>
            </a:ext>
          </a:extLst>
        </p:spPr>
      </p:pic>
      <p:pic>
        <p:nvPicPr>
          <p:cNvPr id="5147" name="Apple - M" descr="Red Apple Clipart Image: A Ripe Red Apple"/>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2724" y="5457418"/>
            <a:ext cx="948302" cy="1023348"/>
          </a:xfrm>
          <a:prstGeom prst="rect">
            <a:avLst/>
          </a:prstGeom>
          <a:noFill/>
          <a:extLst>
            <a:ext uri="{909E8E84-426E-40DD-AFC4-6F175D3DCCD1}">
              <a14:hiddenFill xmlns:a14="http://schemas.microsoft.com/office/drawing/2010/main">
                <a:solidFill>
                  <a:srgbClr val="FFFFFF"/>
                </a:solidFill>
              </a14:hiddenFill>
            </a:ext>
          </a:extLst>
        </p:spPr>
      </p:pic>
      <p:pic>
        <p:nvPicPr>
          <p:cNvPr id="5149" name="Apple - L" descr="Healthy Green Apple Clipar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15816" y="5297969"/>
            <a:ext cx="1038711" cy="1182797"/>
          </a:xfrm>
          <a:prstGeom prst="rect">
            <a:avLst/>
          </a:prstGeom>
          <a:noFill/>
          <a:extLst>
            <a:ext uri="{909E8E84-426E-40DD-AFC4-6F175D3DCCD1}">
              <a14:hiddenFill xmlns:a14="http://schemas.microsoft.com/office/drawing/2010/main">
                <a:solidFill>
                  <a:srgbClr val="FFFFFF"/>
                </a:solidFill>
              </a14:hiddenFill>
            </a:ext>
          </a:extLst>
        </p:spPr>
      </p:pic>
      <p:sp>
        <p:nvSpPr>
          <p:cNvPr id="28" name="Arc 27"/>
          <p:cNvSpPr/>
          <p:nvPr/>
        </p:nvSpPr>
        <p:spPr>
          <a:xfrm rot="19505557">
            <a:off x="4614269" y="4521119"/>
            <a:ext cx="853513" cy="980391"/>
          </a:xfrm>
          <a:prstGeom prst="arc">
            <a:avLst>
              <a:gd name="adj1" fmla="val 15525134"/>
              <a:gd name="adj2" fmla="val 1754838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Oval 1"/>
          <p:cNvSpPr/>
          <p:nvPr/>
        </p:nvSpPr>
        <p:spPr>
          <a:xfrm>
            <a:off x="4422859" y="472274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oon 2"/>
          <p:cNvSpPr/>
          <p:nvPr/>
        </p:nvSpPr>
        <p:spPr>
          <a:xfrm rot="16200000">
            <a:off x="4380205" y="4242913"/>
            <a:ext cx="236237" cy="723418"/>
          </a:xfrm>
          <a:prstGeom prst="moon">
            <a:avLst>
              <a:gd name="adj" fmla="val 588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c 30"/>
          <p:cNvSpPr/>
          <p:nvPr/>
        </p:nvSpPr>
        <p:spPr>
          <a:xfrm rot="731335">
            <a:off x="3945798" y="4601804"/>
            <a:ext cx="853513" cy="980391"/>
          </a:xfrm>
          <a:prstGeom prst="arc">
            <a:avLst>
              <a:gd name="adj1" fmla="val 13781111"/>
              <a:gd name="adj2" fmla="val 1590682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Oval 3"/>
          <p:cNvSpPr/>
          <p:nvPr/>
        </p:nvSpPr>
        <p:spPr>
          <a:xfrm>
            <a:off x="4183188" y="4399531"/>
            <a:ext cx="597462" cy="4160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c 15"/>
          <p:cNvSpPr/>
          <p:nvPr/>
        </p:nvSpPr>
        <p:spPr>
          <a:xfrm rot="20780432">
            <a:off x="4099380" y="4610961"/>
            <a:ext cx="542907" cy="1214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4154743" y="5243716"/>
            <a:ext cx="1065329" cy="1569660"/>
          </a:xfrm>
          <a:prstGeom prst="rect">
            <a:avLst/>
          </a:prstGeom>
          <a:noFill/>
        </p:spPr>
        <p:txBody>
          <a:bodyPr wrap="square" rtlCol="0">
            <a:spAutoFit/>
          </a:bodyPr>
          <a:lstStyle/>
          <a:p>
            <a:r>
              <a:rPr lang="en-GB" sz="96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32345188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0000">
                                      <p:stCondLst>
                                        <p:cond delay="0"/>
                                      </p:stCondLst>
                                      <p:childTnLst>
                                        <p:set>
                                          <p:cBhvr>
                                            <p:cTn id="6" dur="1" fill="hold">
                                              <p:stCondLst>
                                                <p:cond delay="0"/>
                                              </p:stCondLst>
                                            </p:cTn>
                                            <p:tgtEl>
                                              <p:spTgt spid="5141"/>
                                            </p:tgtEl>
                                            <p:attrNameLst>
                                              <p:attrName>style.visibility</p:attrName>
                                            </p:attrNameLst>
                                          </p:cBhvr>
                                          <p:to>
                                            <p:strVal val="visible"/>
                                          </p:to>
                                        </p:set>
                                        <p:anim calcmode="lin" valueType="num" p14:bounceEnd="70000">
                                          <p:cBhvr additive="base">
                                            <p:cTn id="7" dur="500" fill="hold"/>
                                            <p:tgtEl>
                                              <p:spTgt spid="5141"/>
                                            </p:tgtEl>
                                            <p:attrNameLst>
                                              <p:attrName>ppt_x</p:attrName>
                                            </p:attrNameLst>
                                          </p:cBhvr>
                                          <p:tavLst>
                                            <p:tav tm="0">
                                              <p:val>
                                                <p:strVal val="0-#ppt_w/2"/>
                                              </p:val>
                                            </p:tav>
                                            <p:tav tm="100000">
                                              <p:val>
                                                <p:strVal val="#ppt_x"/>
                                              </p:val>
                                            </p:tav>
                                          </p:tavLst>
                                        </p:anim>
                                        <p:anim calcmode="lin" valueType="num" p14:bounceEnd="70000">
                                          <p:cBhvr additive="base">
                                            <p:cTn id="8" dur="500" fill="hold"/>
                                            <p:tgtEl>
                                              <p:spTgt spid="51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4" fill="hold" nodeType="afterEffect">
                                      <p:stCondLst>
                                        <p:cond delay="0"/>
                                      </p:stCondLst>
                                      <p:childTnLst>
                                        <p:anim calcmode="lin" valueType="num">
                                          <p:cBhvr additive="base">
                                            <p:cTn id="11" dur="500"/>
                                            <p:tgtEl>
                                              <p:spTgt spid="5126"/>
                                            </p:tgtEl>
                                            <p:attrNameLst>
                                              <p:attrName>ppt_x</p:attrName>
                                            </p:attrNameLst>
                                          </p:cBhvr>
                                          <p:tavLst>
                                            <p:tav tm="0">
                                              <p:val>
                                                <p:strVal val="ppt_x"/>
                                              </p:val>
                                            </p:tav>
                                            <p:tav tm="100000">
                                              <p:val>
                                                <p:strVal val="ppt_x"/>
                                              </p:val>
                                            </p:tav>
                                          </p:tavLst>
                                        </p:anim>
                                        <p:anim calcmode="lin" valueType="num">
                                          <p:cBhvr additive="base">
                                            <p:cTn id="12" dur="500"/>
                                            <p:tgtEl>
                                              <p:spTgt spid="5126"/>
                                            </p:tgtEl>
                                            <p:attrNameLst>
                                              <p:attrName>ppt_y</p:attrName>
                                            </p:attrNameLst>
                                          </p:cBhvr>
                                          <p:tavLst>
                                            <p:tav tm="0">
                                              <p:val>
                                                <p:strVal val="ppt_y"/>
                                              </p:val>
                                            </p:tav>
                                            <p:tav tm="100000">
                                              <p:val>
                                                <p:strVal val="1+ppt_h/2"/>
                                              </p:val>
                                            </p:tav>
                                          </p:tavLst>
                                        </p:anim>
                                        <p:set>
                                          <p:cBhvr>
                                            <p:cTn id="13" dur="1" fill="hold">
                                              <p:stCondLst>
                                                <p:cond delay="499"/>
                                              </p:stCondLst>
                                            </p:cTn>
                                            <p:tgtEl>
                                              <p:spTgt spid="5126"/>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ppt_x"/>
                                              </p:val>
                                            </p:tav>
                                          </p:tavLst>
                                        </p:anim>
                                        <p:anim calcmode="lin" valueType="num">
                                          <p:cBhvr additive="base">
                                            <p:cTn id="16" dur="500"/>
                                            <p:tgtEl>
                                              <p:spTgt spid="9"/>
                                            </p:tgtEl>
                                            <p:attrNameLst>
                                              <p:attrName>ppt_y</p:attrName>
                                            </p:attrNameLst>
                                          </p:cBhvr>
                                          <p:tavLst>
                                            <p:tav tm="0">
                                              <p:val>
                                                <p:strVal val="ppt_y"/>
                                              </p:val>
                                            </p:tav>
                                            <p:tav tm="100000">
                                              <p:val>
                                                <p:strVal val="1+ppt_h/2"/>
                                              </p:val>
                                            </p:tav>
                                          </p:tavLst>
                                        </p:anim>
                                        <p:set>
                                          <p:cBhvr>
                                            <p:cTn id="17" dur="1" fill="hold">
                                              <p:stCondLst>
                                                <p:cond delay="499"/>
                                              </p:stCondLst>
                                            </p:cTn>
                                            <p:tgtEl>
                                              <p:spTgt spid="9"/>
                                            </p:tgtEl>
                                            <p:attrNameLst>
                                              <p:attrName>style.visibility</p:attrName>
                                            </p:attrNameLst>
                                          </p:cBhvr>
                                          <p:to>
                                            <p:strVal val="hidden"/>
                                          </p:to>
                                        </p:set>
                                      </p:childTnLst>
                                    </p:cTn>
                                  </p:par>
                                  <p:par>
                                    <p:cTn id="18" presetID="2" presetClass="entr" presetSubtype="1" fill="hold" nodeType="withEffect" p14:presetBounceEnd="60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60000">
                                          <p:cBhvr additive="base">
                                            <p:cTn id="20"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60000">
                                      <p:stCondLst>
                                        <p:cond delay="500"/>
                                      </p:stCondLst>
                                      <p:childTnLst>
                                        <p:set>
                                          <p:cBhvr>
                                            <p:cTn id="23" dur="1" fill="hold">
                                              <p:stCondLst>
                                                <p:cond delay="0"/>
                                              </p:stCondLst>
                                            </p:cTn>
                                            <p:tgtEl>
                                              <p:spTgt spid="5125"/>
                                            </p:tgtEl>
                                            <p:attrNameLst>
                                              <p:attrName>style.visibility</p:attrName>
                                            </p:attrNameLst>
                                          </p:cBhvr>
                                          <p:to>
                                            <p:strVal val="visible"/>
                                          </p:to>
                                        </p:set>
                                        <p:anim calcmode="lin" valueType="num" p14:bounceEnd="60000">
                                          <p:cBhvr additive="base">
                                            <p:cTn id="24" dur="500" fill="hold"/>
                                            <p:tgtEl>
                                              <p:spTgt spid="5125"/>
                                            </p:tgtEl>
                                            <p:attrNameLst>
                                              <p:attrName>ppt_x</p:attrName>
                                            </p:attrNameLst>
                                          </p:cBhvr>
                                          <p:tavLst>
                                            <p:tav tm="0">
                                              <p:val>
                                                <p:strVal val="#ppt_x"/>
                                              </p:val>
                                            </p:tav>
                                            <p:tav tm="100000">
                                              <p:val>
                                                <p:strVal val="#ppt_x"/>
                                              </p:val>
                                            </p:tav>
                                          </p:tavLst>
                                        </p:anim>
                                        <p:anim calcmode="lin" valueType="num" p14:bounceEnd="60000">
                                          <p:cBhvr additive="base">
                                            <p:cTn id="25" dur="500" fill="hold"/>
                                            <p:tgtEl>
                                              <p:spTgt spid="5125"/>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xit" presetSubtype="4" fill="hold" nodeType="afterEffect">
                                      <p:stCondLst>
                                        <p:cond delay="150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par>
                                    <p:cTn id="31" presetID="2" presetClass="exit" presetSubtype="4" fill="hold" nodeType="withEffect">
                                      <p:stCondLst>
                                        <p:cond delay="1500"/>
                                      </p:stCondLst>
                                      <p:childTnLst>
                                        <p:anim calcmode="lin" valueType="num">
                                          <p:cBhvr additive="base">
                                            <p:cTn id="32" dur="500"/>
                                            <p:tgtEl>
                                              <p:spTgt spid="5125"/>
                                            </p:tgtEl>
                                            <p:attrNameLst>
                                              <p:attrName>ppt_x</p:attrName>
                                            </p:attrNameLst>
                                          </p:cBhvr>
                                          <p:tavLst>
                                            <p:tav tm="0">
                                              <p:val>
                                                <p:strVal val="ppt_x"/>
                                              </p:val>
                                            </p:tav>
                                            <p:tav tm="100000">
                                              <p:val>
                                                <p:strVal val="ppt_x"/>
                                              </p:val>
                                            </p:tav>
                                          </p:tavLst>
                                        </p:anim>
                                        <p:anim calcmode="lin" valueType="num">
                                          <p:cBhvr additive="base">
                                            <p:cTn id="33" dur="500"/>
                                            <p:tgtEl>
                                              <p:spTgt spid="5125"/>
                                            </p:tgtEl>
                                            <p:attrNameLst>
                                              <p:attrName>ppt_y</p:attrName>
                                            </p:attrNameLst>
                                          </p:cBhvr>
                                          <p:tavLst>
                                            <p:tav tm="0">
                                              <p:val>
                                                <p:strVal val="ppt_y"/>
                                              </p:val>
                                            </p:tav>
                                            <p:tav tm="100000">
                                              <p:val>
                                                <p:strVal val="1+ppt_h/2"/>
                                              </p:val>
                                            </p:tav>
                                          </p:tavLst>
                                        </p:anim>
                                        <p:set>
                                          <p:cBhvr>
                                            <p:cTn id="34" dur="1" fill="hold">
                                              <p:stCondLst>
                                                <p:cond delay="499"/>
                                              </p:stCondLst>
                                            </p:cTn>
                                            <p:tgtEl>
                                              <p:spTgt spid="5125"/>
                                            </p:tgtEl>
                                            <p:attrNameLst>
                                              <p:attrName>style.visibility</p:attrName>
                                            </p:attrNameLst>
                                          </p:cBhvr>
                                          <p:to>
                                            <p:strVal val="hidden"/>
                                          </p:to>
                                        </p:set>
                                      </p:childTnLst>
                                    </p:cTn>
                                  </p:par>
                                  <p:par>
                                    <p:cTn id="35" presetID="2" presetClass="entr" presetSubtype="1" fill="hold" nodeType="withEffect" p14:presetBounceEnd="60000">
                                      <p:stCondLst>
                                        <p:cond delay="1500"/>
                                      </p:stCondLst>
                                      <p:childTnLst>
                                        <p:set>
                                          <p:cBhvr>
                                            <p:cTn id="36" dur="1" fill="hold">
                                              <p:stCondLst>
                                                <p:cond delay="0"/>
                                              </p:stCondLst>
                                            </p:cTn>
                                            <p:tgtEl>
                                              <p:spTgt spid="5126"/>
                                            </p:tgtEl>
                                            <p:attrNameLst>
                                              <p:attrName>style.visibility</p:attrName>
                                            </p:attrNameLst>
                                          </p:cBhvr>
                                          <p:to>
                                            <p:strVal val="visible"/>
                                          </p:to>
                                        </p:set>
                                        <p:anim calcmode="lin" valueType="num" p14:bounceEnd="60000">
                                          <p:cBhvr additive="base">
                                            <p:cTn id="37" dur="500" fill="hold"/>
                                            <p:tgtEl>
                                              <p:spTgt spid="5126"/>
                                            </p:tgtEl>
                                            <p:attrNameLst>
                                              <p:attrName>ppt_x</p:attrName>
                                            </p:attrNameLst>
                                          </p:cBhvr>
                                          <p:tavLst>
                                            <p:tav tm="0">
                                              <p:val>
                                                <p:strVal val="#ppt_x"/>
                                              </p:val>
                                            </p:tav>
                                            <p:tav tm="100000">
                                              <p:val>
                                                <p:strVal val="#ppt_x"/>
                                              </p:val>
                                            </p:tav>
                                          </p:tavLst>
                                        </p:anim>
                                        <p:anim calcmode="lin" valueType="num" p14:bounceEnd="60000">
                                          <p:cBhvr additive="base">
                                            <p:cTn id="38" dur="500" fill="hold"/>
                                            <p:tgtEl>
                                              <p:spTgt spid="5126"/>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60000">
                                      <p:stCondLst>
                                        <p:cond delay="1500"/>
                                      </p:stCondLst>
                                      <p:childTnLst>
                                        <p:set>
                                          <p:cBhvr>
                                            <p:cTn id="40" dur="1" fill="hold">
                                              <p:stCondLst>
                                                <p:cond delay="0"/>
                                              </p:stCondLst>
                                            </p:cTn>
                                            <p:tgtEl>
                                              <p:spTgt spid="9"/>
                                            </p:tgtEl>
                                            <p:attrNameLst>
                                              <p:attrName>style.visibility</p:attrName>
                                            </p:attrNameLst>
                                          </p:cBhvr>
                                          <p:to>
                                            <p:strVal val="visible"/>
                                          </p:to>
                                        </p:set>
                                        <p:anim calcmode="lin" valueType="num" p14:bounceEnd="60000">
                                          <p:cBhvr additive="base">
                                            <p:cTn id="41"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2" presetClass="entr" presetSubtype="2" fill="hold" nodeType="afterEffect" p14:presetBounceEnd="70000">
                                      <p:stCondLst>
                                        <p:cond delay="500"/>
                                      </p:stCondLst>
                                      <p:childTnLst>
                                        <p:set>
                                          <p:cBhvr>
                                            <p:cTn id="45" dur="1" fill="hold">
                                              <p:stCondLst>
                                                <p:cond delay="0"/>
                                              </p:stCondLst>
                                            </p:cTn>
                                            <p:tgtEl>
                                              <p:spTgt spid="5143"/>
                                            </p:tgtEl>
                                            <p:attrNameLst>
                                              <p:attrName>style.visibility</p:attrName>
                                            </p:attrNameLst>
                                          </p:cBhvr>
                                          <p:to>
                                            <p:strVal val="visible"/>
                                          </p:to>
                                        </p:set>
                                        <p:anim calcmode="lin" valueType="num" p14:bounceEnd="70000">
                                          <p:cBhvr additive="base">
                                            <p:cTn id="46" dur="500" fill="hold"/>
                                            <p:tgtEl>
                                              <p:spTgt spid="5143"/>
                                            </p:tgtEl>
                                            <p:attrNameLst>
                                              <p:attrName>ppt_x</p:attrName>
                                            </p:attrNameLst>
                                          </p:cBhvr>
                                          <p:tavLst>
                                            <p:tav tm="0">
                                              <p:val>
                                                <p:strVal val="1+#ppt_w/2"/>
                                              </p:val>
                                            </p:tav>
                                            <p:tav tm="100000">
                                              <p:val>
                                                <p:strVal val="#ppt_x"/>
                                              </p:val>
                                            </p:tav>
                                          </p:tavLst>
                                        </p:anim>
                                        <p:anim calcmode="lin" valueType="num" p14:bounceEnd="70000">
                                          <p:cBhvr additive="base">
                                            <p:cTn id="47" dur="500" fill="hold"/>
                                            <p:tgtEl>
                                              <p:spTgt spid="514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xit" presetSubtype="32" fill="hold" nodeType="afterEffect">
                                      <p:stCondLst>
                                        <p:cond delay="0"/>
                                      </p:stCondLst>
                                      <p:childTnLst>
                                        <p:anim calcmode="lin" valueType="num">
                                          <p:cBhvr>
                                            <p:cTn id="50" dur="500"/>
                                            <p:tgtEl>
                                              <p:spTgt spid="5126"/>
                                            </p:tgtEl>
                                            <p:attrNameLst>
                                              <p:attrName>ppt_w</p:attrName>
                                            </p:attrNameLst>
                                          </p:cBhvr>
                                          <p:tavLst>
                                            <p:tav tm="0">
                                              <p:val>
                                                <p:strVal val="ppt_w"/>
                                              </p:val>
                                            </p:tav>
                                            <p:tav tm="100000">
                                              <p:val>
                                                <p:fltVal val="0"/>
                                              </p:val>
                                            </p:tav>
                                          </p:tavLst>
                                        </p:anim>
                                        <p:anim calcmode="lin" valueType="num">
                                          <p:cBhvr>
                                            <p:cTn id="51" dur="500"/>
                                            <p:tgtEl>
                                              <p:spTgt spid="5126"/>
                                            </p:tgtEl>
                                            <p:attrNameLst>
                                              <p:attrName>ppt_h</p:attrName>
                                            </p:attrNameLst>
                                          </p:cBhvr>
                                          <p:tavLst>
                                            <p:tav tm="0">
                                              <p:val>
                                                <p:strVal val="ppt_h"/>
                                              </p:val>
                                            </p:tav>
                                            <p:tav tm="100000">
                                              <p:val>
                                                <p:fltVal val="0"/>
                                              </p:val>
                                            </p:tav>
                                          </p:tavLst>
                                        </p:anim>
                                        <p:animEffect transition="out" filter="fade">
                                          <p:cBhvr>
                                            <p:cTn id="52" dur="500"/>
                                            <p:tgtEl>
                                              <p:spTgt spid="5126"/>
                                            </p:tgtEl>
                                          </p:cBhvr>
                                        </p:animEffect>
                                        <p:set>
                                          <p:cBhvr>
                                            <p:cTn id="53" dur="1" fill="hold">
                                              <p:stCondLst>
                                                <p:cond delay="499"/>
                                              </p:stCondLst>
                                            </p:cTn>
                                            <p:tgtEl>
                                              <p:spTgt spid="5126"/>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9"/>
                                            </p:tgtEl>
                                            <p:attrNameLst>
                                              <p:attrName>ppt_w</p:attrName>
                                            </p:attrNameLst>
                                          </p:cBhvr>
                                          <p:tavLst>
                                            <p:tav tm="0">
                                              <p:val>
                                                <p:strVal val="ppt_w"/>
                                              </p:val>
                                            </p:tav>
                                            <p:tav tm="100000">
                                              <p:val>
                                                <p:fltVal val="0"/>
                                              </p:val>
                                            </p:tav>
                                          </p:tavLst>
                                        </p:anim>
                                        <p:anim calcmode="lin" valueType="num">
                                          <p:cBhvr>
                                            <p:cTn id="56" dur="500"/>
                                            <p:tgtEl>
                                              <p:spTgt spid="9"/>
                                            </p:tgtEl>
                                            <p:attrNameLst>
                                              <p:attrName>ppt_h</p:attrName>
                                            </p:attrNameLst>
                                          </p:cBhvr>
                                          <p:tavLst>
                                            <p:tav tm="0">
                                              <p:val>
                                                <p:strVal val="ppt_h"/>
                                              </p:val>
                                            </p:tav>
                                            <p:tav tm="100000">
                                              <p:val>
                                                <p:fltVal val="0"/>
                                              </p:val>
                                            </p:tav>
                                          </p:tavLst>
                                        </p:anim>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par>
                              <p:cTn id="69" fill="hold">
                                <p:stCondLst>
                                  <p:cond delay="5000"/>
                                </p:stCondLst>
                                <p:childTnLst>
                                  <p:par>
                                    <p:cTn id="70" presetID="53" presetClass="exit" presetSubtype="32" fill="hold" grpId="1" nodeType="afterEffect">
                                      <p:stCondLst>
                                        <p:cond delay="1500"/>
                                      </p:stCondLst>
                                      <p:childTnLst>
                                        <p:anim calcmode="lin" valueType="num">
                                          <p:cBhvr>
                                            <p:cTn id="71" dur="500"/>
                                            <p:tgtEl>
                                              <p:spTgt spid="21"/>
                                            </p:tgtEl>
                                            <p:attrNameLst>
                                              <p:attrName>ppt_w</p:attrName>
                                            </p:attrNameLst>
                                          </p:cBhvr>
                                          <p:tavLst>
                                            <p:tav tm="0">
                                              <p:val>
                                                <p:strVal val="ppt_w"/>
                                              </p:val>
                                            </p:tav>
                                            <p:tav tm="100000">
                                              <p:val>
                                                <p:fltVal val="0"/>
                                              </p:val>
                                            </p:tav>
                                          </p:tavLst>
                                        </p:anim>
                                        <p:anim calcmode="lin" valueType="num">
                                          <p:cBhvr>
                                            <p:cTn id="72" dur="500"/>
                                            <p:tgtEl>
                                              <p:spTgt spid="21"/>
                                            </p:tgtEl>
                                            <p:attrNameLst>
                                              <p:attrName>ppt_h</p:attrName>
                                            </p:attrNameLst>
                                          </p:cBhvr>
                                          <p:tavLst>
                                            <p:tav tm="0">
                                              <p:val>
                                                <p:strVal val="ppt_h"/>
                                              </p:val>
                                            </p:tav>
                                            <p:tav tm="100000">
                                              <p:val>
                                                <p:fltVal val="0"/>
                                              </p:val>
                                            </p:tav>
                                          </p:tavLst>
                                        </p:anim>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53" presetClass="exit" presetSubtype="32" fill="hold" grpId="1" nodeType="withEffect">
                                      <p:stCondLst>
                                        <p:cond delay="1500"/>
                                      </p:stCondLst>
                                      <p:childTnLst>
                                        <p:anim calcmode="lin" valueType="num">
                                          <p:cBhvr>
                                            <p:cTn id="76" dur="500"/>
                                            <p:tgtEl>
                                              <p:spTgt spid="38"/>
                                            </p:tgtEl>
                                            <p:attrNameLst>
                                              <p:attrName>ppt_w</p:attrName>
                                            </p:attrNameLst>
                                          </p:cBhvr>
                                          <p:tavLst>
                                            <p:tav tm="0">
                                              <p:val>
                                                <p:strVal val="ppt_w"/>
                                              </p:val>
                                            </p:tav>
                                            <p:tav tm="100000">
                                              <p:val>
                                                <p:fltVal val="0"/>
                                              </p:val>
                                            </p:tav>
                                          </p:tavLst>
                                        </p:anim>
                                        <p:anim calcmode="lin" valueType="num">
                                          <p:cBhvr>
                                            <p:cTn id="77" dur="500"/>
                                            <p:tgtEl>
                                              <p:spTgt spid="38"/>
                                            </p:tgtEl>
                                            <p:attrNameLst>
                                              <p:attrName>ppt_h</p:attrName>
                                            </p:attrNameLst>
                                          </p:cBhvr>
                                          <p:tavLst>
                                            <p:tav tm="0">
                                              <p:val>
                                                <p:strVal val="ppt_h"/>
                                              </p:val>
                                            </p:tav>
                                            <p:tav tm="100000">
                                              <p:val>
                                                <p:fltVal val="0"/>
                                              </p:val>
                                            </p:tav>
                                          </p:tavLst>
                                        </p:anim>
                                        <p:animEffect transition="out" filter="fade">
                                          <p:cBhvr>
                                            <p:cTn id="78" dur="500"/>
                                            <p:tgtEl>
                                              <p:spTgt spid="38"/>
                                            </p:tgtEl>
                                          </p:cBhvr>
                                        </p:animEffect>
                                        <p:set>
                                          <p:cBhvr>
                                            <p:cTn id="79" dur="1" fill="hold">
                                              <p:stCondLst>
                                                <p:cond delay="499"/>
                                              </p:stCondLst>
                                            </p:cTn>
                                            <p:tgtEl>
                                              <p:spTgt spid="38"/>
                                            </p:tgtEl>
                                            <p:attrNameLst>
                                              <p:attrName>style.visibility</p:attrName>
                                            </p:attrNameLst>
                                          </p:cBhvr>
                                          <p:to>
                                            <p:strVal val="hidden"/>
                                          </p:to>
                                        </p:set>
                                      </p:childTnLst>
                                    </p:cTn>
                                  </p:par>
                                  <p:par>
                                    <p:cTn id="80" presetID="53" presetClass="entr" presetSubtype="16" fill="hold" nodeType="withEffect">
                                      <p:stCondLst>
                                        <p:cond delay="1500"/>
                                      </p:stCondLst>
                                      <p:childTnLst>
                                        <p:set>
                                          <p:cBhvr>
                                            <p:cTn id="81" dur="1" fill="hold">
                                              <p:stCondLst>
                                                <p:cond delay="0"/>
                                              </p:stCondLst>
                                            </p:cTn>
                                            <p:tgtEl>
                                              <p:spTgt spid="5126"/>
                                            </p:tgtEl>
                                            <p:attrNameLst>
                                              <p:attrName>style.visibility</p:attrName>
                                            </p:attrNameLst>
                                          </p:cBhvr>
                                          <p:to>
                                            <p:strVal val="visible"/>
                                          </p:to>
                                        </p:set>
                                        <p:anim calcmode="lin" valueType="num">
                                          <p:cBhvr>
                                            <p:cTn id="82" dur="500" fill="hold"/>
                                            <p:tgtEl>
                                              <p:spTgt spid="5126"/>
                                            </p:tgtEl>
                                            <p:attrNameLst>
                                              <p:attrName>ppt_w</p:attrName>
                                            </p:attrNameLst>
                                          </p:cBhvr>
                                          <p:tavLst>
                                            <p:tav tm="0">
                                              <p:val>
                                                <p:fltVal val="0"/>
                                              </p:val>
                                            </p:tav>
                                            <p:tav tm="100000">
                                              <p:val>
                                                <p:strVal val="#ppt_w"/>
                                              </p:val>
                                            </p:tav>
                                          </p:tavLst>
                                        </p:anim>
                                        <p:anim calcmode="lin" valueType="num">
                                          <p:cBhvr>
                                            <p:cTn id="83" dur="500" fill="hold"/>
                                            <p:tgtEl>
                                              <p:spTgt spid="5126"/>
                                            </p:tgtEl>
                                            <p:attrNameLst>
                                              <p:attrName>ppt_h</p:attrName>
                                            </p:attrNameLst>
                                          </p:cBhvr>
                                          <p:tavLst>
                                            <p:tav tm="0">
                                              <p:val>
                                                <p:fltVal val="0"/>
                                              </p:val>
                                            </p:tav>
                                            <p:tav tm="100000">
                                              <p:val>
                                                <p:strVal val="#ppt_h"/>
                                              </p:val>
                                            </p:tav>
                                          </p:tavLst>
                                        </p:anim>
                                        <p:animEffect transition="in" filter="fade">
                                          <p:cBhvr>
                                            <p:cTn id="84" dur="500"/>
                                            <p:tgtEl>
                                              <p:spTgt spid="5126"/>
                                            </p:tgtEl>
                                          </p:cBhvr>
                                        </p:animEffect>
                                      </p:childTnLst>
                                    </p:cTn>
                                  </p:par>
                                  <p:par>
                                    <p:cTn id="85" presetID="53" presetClass="entr" presetSubtype="16" fill="hold" nodeType="withEffect">
                                      <p:stCondLst>
                                        <p:cond delay="150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cTn>
                                  </p:par>
                                </p:childTnLst>
                              </p:cTn>
                            </p:par>
                            <p:par>
                              <p:cTn id="90" fill="hold">
                                <p:stCondLst>
                                  <p:cond delay="7000"/>
                                </p:stCondLst>
                                <p:childTnLst>
                                  <p:par>
                                    <p:cTn id="91" presetID="2" presetClass="entr" presetSubtype="4" fill="hold" nodeType="afterEffect" p14:presetBounceEnd="70000">
                                      <p:stCondLst>
                                        <p:cond delay="500"/>
                                      </p:stCondLst>
                                      <p:childTnLst>
                                        <p:set>
                                          <p:cBhvr>
                                            <p:cTn id="92" dur="1" fill="hold">
                                              <p:stCondLst>
                                                <p:cond delay="0"/>
                                              </p:stCondLst>
                                            </p:cTn>
                                            <p:tgtEl>
                                              <p:spTgt spid="5145"/>
                                            </p:tgtEl>
                                            <p:attrNameLst>
                                              <p:attrName>style.visibility</p:attrName>
                                            </p:attrNameLst>
                                          </p:cBhvr>
                                          <p:to>
                                            <p:strVal val="visible"/>
                                          </p:to>
                                        </p:set>
                                        <p:anim calcmode="lin" valueType="num" p14:bounceEnd="70000">
                                          <p:cBhvr additive="base">
                                            <p:cTn id="93" dur="500" fill="hold"/>
                                            <p:tgtEl>
                                              <p:spTgt spid="5145"/>
                                            </p:tgtEl>
                                            <p:attrNameLst>
                                              <p:attrName>ppt_x</p:attrName>
                                            </p:attrNameLst>
                                          </p:cBhvr>
                                          <p:tavLst>
                                            <p:tav tm="0">
                                              <p:val>
                                                <p:strVal val="#ppt_x"/>
                                              </p:val>
                                            </p:tav>
                                            <p:tav tm="100000">
                                              <p:val>
                                                <p:strVal val="#ppt_x"/>
                                              </p:val>
                                            </p:tav>
                                          </p:tavLst>
                                        </p:anim>
                                        <p:anim calcmode="lin" valueType="num" p14:bounceEnd="70000">
                                          <p:cBhvr additive="base">
                                            <p:cTn id="94" dur="500" fill="hold"/>
                                            <p:tgtEl>
                                              <p:spTgt spid="5145"/>
                                            </p:tgtEl>
                                            <p:attrNameLst>
                                              <p:attrName>ppt_y</p:attrName>
                                            </p:attrNameLst>
                                          </p:cBhvr>
                                          <p:tavLst>
                                            <p:tav tm="0">
                                              <p:val>
                                                <p:strVal val="1+#ppt_h/2"/>
                                              </p:val>
                                            </p:tav>
                                            <p:tav tm="100000">
                                              <p:val>
                                                <p:strVal val="#ppt_y"/>
                                              </p:val>
                                            </p:tav>
                                          </p:tavLst>
                                        </p:anim>
                                      </p:childTnLst>
                                    </p:cTn>
                                  </p:par>
                                </p:childTnLst>
                              </p:cTn>
                            </p:par>
                            <p:par>
                              <p:cTn id="95" fill="hold">
                                <p:stCondLst>
                                  <p:cond delay="8000"/>
                                </p:stCondLst>
                                <p:childTnLst>
                                  <p:par>
                                    <p:cTn id="96" presetID="42" presetClass="path" presetSubtype="0" fill="hold" nodeType="afterEffect">
                                      <p:stCondLst>
                                        <p:cond delay="0"/>
                                      </p:stCondLst>
                                      <p:childTnLst>
                                        <p:animMotion origin="layout" path="M -4.44444E-6 2.22222E-6 L 0.00608 0.02893 " pathEditMode="relative" rAng="0" ptsTypes="AA">
                                          <p:cBhvr>
                                            <p:cTn id="97" dur="500" fill="hold"/>
                                            <p:tgtEl>
                                              <p:spTgt spid="9"/>
                                            </p:tgtEl>
                                            <p:attrNameLst>
                                              <p:attrName>ppt_x</p:attrName>
                                              <p:attrName>ppt_y</p:attrName>
                                            </p:attrNameLst>
                                          </p:cBhvr>
                                          <p:rCtr x="295" y="1435"/>
                                        </p:animMotion>
                                      </p:childTnLst>
                                    </p:cTn>
                                  </p:par>
                                  <p:par>
                                    <p:cTn id="98" presetID="42" presetClass="path" presetSubtype="0" fill="hold" nodeType="withEffect">
                                      <p:stCondLst>
                                        <p:cond delay="0"/>
                                      </p:stCondLst>
                                      <p:childTnLst>
                                        <p:animMotion origin="layout" path="M 1.38889E-6 2.22222E-6 L 0.01024 0.02893 " pathEditMode="relative" rAng="0" ptsTypes="AA">
                                          <p:cBhvr>
                                            <p:cTn id="99" dur="500" fill="hold"/>
                                            <p:tgtEl>
                                              <p:spTgt spid="5126"/>
                                            </p:tgtEl>
                                            <p:attrNameLst>
                                              <p:attrName>ppt_x</p:attrName>
                                              <p:attrName>ppt_y</p:attrName>
                                            </p:attrNameLst>
                                          </p:cBhvr>
                                          <p:rCtr x="503" y="1435"/>
                                        </p:animMotion>
                                      </p:childTnLst>
                                    </p:cTn>
                                  </p:par>
                                  <p:par>
                                    <p:cTn id="100" presetID="42" presetClass="path" presetSubtype="0" fill="hold" nodeType="withEffect">
                                      <p:stCondLst>
                                        <p:cond delay="0"/>
                                      </p:stCondLst>
                                      <p:childTnLst>
                                        <p:animMotion origin="layout" path="M -3.88889E-6 -1.11111E-6 L 0.00226 0.02222 " pathEditMode="relative" rAng="0" ptsTypes="AA">
                                          <p:cBhvr>
                                            <p:cTn id="101" dur="1000" fill="hold"/>
                                            <p:tgtEl>
                                              <p:spTgt spid="5139"/>
                                            </p:tgtEl>
                                            <p:attrNameLst>
                                              <p:attrName>ppt_x</p:attrName>
                                              <p:attrName>ppt_y</p:attrName>
                                            </p:attrNameLst>
                                          </p:cBhvr>
                                          <p:rCtr x="104" y="1111"/>
                                        </p:animMotion>
                                      </p:childTnLst>
                                    </p:cTn>
                                  </p:par>
                                  <p:par>
                                    <p:cTn id="102" presetID="42" presetClass="path" presetSubtype="0" fill="hold" nodeType="withEffect">
                                      <p:stCondLst>
                                        <p:cond delay="0"/>
                                      </p:stCondLst>
                                      <p:childTnLst>
                                        <p:animMotion origin="layout" path="M -3.61111E-6 2.59259E-6 L 0.004 0.01967 " pathEditMode="relative" rAng="0" ptsTypes="AA">
                                          <p:cBhvr>
                                            <p:cTn id="103" dur="1000" fill="hold"/>
                                            <p:tgtEl>
                                              <p:spTgt spid="5138"/>
                                            </p:tgtEl>
                                            <p:attrNameLst>
                                              <p:attrName>ppt_x</p:attrName>
                                              <p:attrName>ppt_y</p:attrName>
                                            </p:attrNameLst>
                                          </p:cBhvr>
                                          <p:rCtr x="191" y="972"/>
                                        </p:animMotion>
                                      </p:childTnLst>
                                    </p:cTn>
                                  </p:par>
                                </p:childTnLst>
                              </p:cTn>
                            </p:par>
                            <p:par>
                              <p:cTn id="104" fill="hold">
                                <p:stCondLst>
                                  <p:cond delay="9000"/>
                                </p:stCondLst>
                                <p:childTnLst>
                                  <p:par>
                                    <p:cTn id="105" presetID="1" presetClass="exit"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childTnLst>
                              </p:cTn>
                            </p:par>
                            <p:par>
                              <p:cTn id="109" fill="hold">
                                <p:stCondLst>
                                  <p:cond delay="9000"/>
                                </p:stCondLst>
                                <p:childTnLst>
                                  <p:par>
                                    <p:cTn id="110" presetID="2" presetClass="entr" presetSubtype="4" fill="hold" nodeType="afterEffect" p14:presetBounceEnd="70000">
                                      <p:stCondLst>
                                        <p:cond delay="1000"/>
                                      </p:stCondLst>
                                      <p:childTnLst>
                                        <p:set>
                                          <p:cBhvr>
                                            <p:cTn id="111" dur="1" fill="hold">
                                              <p:stCondLst>
                                                <p:cond delay="0"/>
                                              </p:stCondLst>
                                            </p:cTn>
                                            <p:tgtEl>
                                              <p:spTgt spid="5147"/>
                                            </p:tgtEl>
                                            <p:attrNameLst>
                                              <p:attrName>style.visibility</p:attrName>
                                            </p:attrNameLst>
                                          </p:cBhvr>
                                          <p:to>
                                            <p:strVal val="visible"/>
                                          </p:to>
                                        </p:set>
                                        <p:anim calcmode="lin" valueType="num" p14:bounceEnd="70000">
                                          <p:cBhvr additive="base">
                                            <p:cTn id="112" dur="500" fill="hold"/>
                                            <p:tgtEl>
                                              <p:spTgt spid="5147"/>
                                            </p:tgtEl>
                                            <p:attrNameLst>
                                              <p:attrName>ppt_x</p:attrName>
                                            </p:attrNameLst>
                                          </p:cBhvr>
                                          <p:tavLst>
                                            <p:tav tm="0">
                                              <p:val>
                                                <p:strVal val="#ppt_x"/>
                                              </p:val>
                                            </p:tav>
                                            <p:tav tm="100000">
                                              <p:val>
                                                <p:strVal val="#ppt_x"/>
                                              </p:val>
                                            </p:tav>
                                          </p:tavLst>
                                        </p:anim>
                                        <p:anim calcmode="lin" valueType="num" p14:bounceEnd="70000">
                                          <p:cBhvr additive="base">
                                            <p:cTn id="113" dur="500" fill="hold"/>
                                            <p:tgtEl>
                                              <p:spTgt spid="5147"/>
                                            </p:tgtEl>
                                            <p:attrNameLst>
                                              <p:attrName>ppt_y</p:attrName>
                                            </p:attrNameLst>
                                          </p:cBhvr>
                                          <p:tavLst>
                                            <p:tav tm="0">
                                              <p:val>
                                                <p:strVal val="1+#ppt_h/2"/>
                                              </p:val>
                                            </p:tav>
                                            <p:tav tm="100000">
                                              <p:val>
                                                <p:strVal val="#ppt_y"/>
                                              </p:val>
                                            </p:tav>
                                          </p:tavLst>
                                        </p:anim>
                                      </p:childTnLst>
                                    </p:cTn>
                                  </p:par>
                                </p:childTnLst>
                              </p:cTn>
                            </p:par>
                            <p:par>
                              <p:cTn id="114" fill="hold">
                                <p:stCondLst>
                                  <p:cond delay="10500"/>
                                </p:stCondLst>
                                <p:childTnLst>
                                  <p:par>
                                    <p:cTn id="115" presetID="42" presetClass="path" presetSubtype="0" fill="hold" nodeType="afterEffect">
                                      <p:stCondLst>
                                        <p:cond delay="0"/>
                                      </p:stCondLst>
                                      <p:childTnLst>
                                        <p:animMotion origin="layout" path="M 0.00608 0.02893 L -0.00972 0.02893 " pathEditMode="relative" rAng="0" ptsTypes="AA">
                                          <p:cBhvr>
                                            <p:cTn id="116" dur="500" fill="hold"/>
                                            <p:tgtEl>
                                              <p:spTgt spid="9"/>
                                            </p:tgtEl>
                                            <p:attrNameLst>
                                              <p:attrName>ppt_x</p:attrName>
                                              <p:attrName>ppt_y</p:attrName>
                                            </p:attrNameLst>
                                          </p:cBhvr>
                                          <p:rCtr x="-799" y="0"/>
                                        </p:animMotion>
                                      </p:childTnLst>
                                    </p:cTn>
                                  </p:par>
                                  <p:par>
                                    <p:cTn id="117" presetID="42" presetClass="path" presetSubtype="0" fill="hold" nodeType="withEffect">
                                      <p:stCondLst>
                                        <p:cond delay="0"/>
                                      </p:stCondLst>
                                      <p:childTnLst>
                                        <p:animMotion origin="layout" path="M 0.004 0.01967 L 0.004 -0.01181 " pathEditMode="relative" rAng="0" ptsTypes="AA">
                                          <p:cBhvr>
                                            <p:cTn id="118" dur="500" fill="hold"/>
                                            <p:tgtEl>
                                              <p:spTgt spid="5138"/>
                                            </p:tgtEl>
                                            <p:attrNameLst>
                                              <p:attrName>ppt_x</p:attrName>
                                              <p:attrName>ppt_y</p:attrName>
                                            </p:attrNameLst>
                                          </p:cBhvr>
                                          <p:rCtr x="0" y="-1574"/>
                                        </p:animMotion>
                                      </p:childTnLst>
                                    </p:cTn>
                                  </p:par>
                                </p:childTnLst>
                              </p:cTn>
                            </p:par>
                            <p:par>
                              <p:cTn id="119" fill="hold">
                                <p:stCondLst>
                                  <p:cond delay="11000"/>
                                </p:stCondLst>
                                <p:childTnLst>
                                  <p:par>
                                    <p:cTn id="120" presetID="1" presetClass="exit" presetSubtype="0" fill="hold" grpId="1" nodeType="afterEffect">
                                      <p:stCondLst>
                                        <p:cond delay="0"/>
                                      </p:stCondLst>
                                      <p:childTnLst>
                                        <p:set>
                                          <p:cBhvr>
                                            <p:cTn id="121" dur="1" fill="hold">
                                              <p:stCondLst>
                                                <p:cond delay="0"/>
                                              </p:stCondLst>
                                            </p:cTn>
                                            <p:tgtEl>
                                              <p:spTgt spid="28"/>
                                            </p:tgtEl>
                                            <p:attrNameLst>
                                              <p:attrName>style.visibility</p:attrName>
                                            </p:attrNameLst>
                                          </p:cBhvr>
                                          <p:to>
                                            <p:strVal val="hidden"/>
                                          </p:to>
                                        </p:set>
                                      </p:childTnLst>
                                    </p:cTn>
                                  </p:par>
                                  <p:par>
                                    <p:cTn id="122" presetID="1" presetClass="entr" presetSubtype="0" fill="hold" grpId="0" nodeType="withEffect">
                                      <p:stCondLst>
                                        <p:cond delay="0"/>
                                      </p:stCondLst>
                                      <p:childTnLst>
                                        <p:set>
                                          <p:cBhvr>
                                            <p:cTn id="123" dur="1" fill="hold">
                                              <p:stCondLst>
                                                <p:cond delay="0"/>
                                              </p:stCondLst>
                                            </p:cTn>
                                            <p:tgtEl>
                                              <p:spTgt spid="2"/>
                                            </p:tgtEl>
                                            <p:attrNameLst>
                                              <p:attrName>style.visibility</p:attrName>
                                            </p:attrNameLst>
                                          </p:cBhvr>
                                          <p:to>
                                            <p:strVal val="visible"/>
                                          </p:to>
                                        </p:set>
                                      </p:childTnLst>
                                    </p:cTn>
                                  </p:par>
                                </p:childTnLst>
                              </p:cTn>
                            </p:par>
                            <p:par>
                              <p:cTn id="124" fill="hold">
                                <p:stCondLst>
                                  <p:cond delay="11000"/>
                                </p:stCondLst>
                                <p:childTnLst>
                                  <p:par>
                                    <p:cTn id="125" presetID="2" presetClass="entr" presetSubtype="4" fill="hold" nodeType="afterEffect" p14:presetBounceEnd="70000">
                                      <p:stCondLst>
                                        <p:cond delay="1000"/>
                                      </p:stCondLst>
                                      <p:childTnLst>
                                        <p:set>
                                          <p:cBhvr>
                                            <p:cTn id="126" dur="1" fill="hold">
                                              <p:stCondLst>
                                                <p:cond delay="0"/>
                                              </p:stCondLst>
                                            </p:cTn>
                                            <p:tgtEl>
                                              <p:spTgt spid="5149"/>
                                            </p:tgtEl>
                                            <p:attrNameLst>
                                              <p:attrName>style.visibility</p:attrName>
                                            </p:attrNameLst>
                                          </p:cBhvr>
                                          <p:to>
                                            <p:strVal val="visible"/>
                                          </p:to>
                                        </p:set>
                                        <p:anim calcmode="lin" valueType="num" p14:bounceEnd="70000">
                                          <p:cBhvr additive="base">
                                            <p:cTn id="127" dur="500" fill="hold"/>
                                            <p:tgtEl>
                                              <p:spTgt spid="5149"/>
                                            </p:tgtEl>
                                            <p:attrNameLst>
                                              <p:attrName>ppt_x</p:attrName>
                                            </p:attrNameLst>
                                          </p:cBhvr>
                                          <p:tavLst>
                                            <p:tav tm="0">
                                              <p:val>
                                                <p:strVal val="#ppt_x"/>
                                              </p:val>
                                            </p:tav>
                                            <p:tav tm="100000">
                                              <p:val>
                                                <p:strVal val="#ppt_x"/>
                                              </p:val>
                                            </p:tav>
                                          </p:tavLst>
                                        </p:anim>
                                        <p:anim calcmode="lin" valueType="num" p14:bounceEnd="70000">
                                          <p:cBhvr additive="base">
                                            <p:cTn id="128" dur="500" fill="hold"/>
                                            <p:tgtEl>
                                              <p:spTgt spid="5149"/>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42" presetClass="path" presetSubtype="0" fill="hold" nodeType="afterEffect">
                                      <p:stCondLst>
                                        <p:cond delay="0"/>
                                      </p:stCondLst>
                                      <p:childTnLst>
                                        <p:animMotion origin="layout" path="M 0.01024 0.02893 L -0.00538 0.02893 " pathEditMode="relative" rAng="0" ptsTypes="AA">
                                          <p:cBhvr>
                                            <p:cTn id="131" dur="500" fill="hold"/>
                                            <p:tgtEl>
                                              <p:spTgt spid="5126"/>
                                            </p:tgtEl>
                                            <p:attrNameLst>
                                              <p:attrName>ppt_x</p:attrName>
                                              <p:attrName>ppt_y</p:attrName>
                                            </p:attrNameLst>
                                          </p:cBhvr>
                                          <p:rCtr x="-781" y="0"/>
                                        </p:animMotion>
                                      </p:childTnLst>
                                    </p:cTn>
                                  </p:par>
                                  <p:par>
                                    <p:cTn id="132" presetID="42" presetClass="path" presetSubtype="0" fill="hold" nodeType="withEffect">
                                      <p:stCondLst>
                                        <p:cond delay="0"/>
                                      </p:stCondLst>
                                      <p:childTnLst>
                                        <p:animMotion origin="layout" path="M 0.00226 0.02222 L 0.00226 -0.00926 " pathEditMode="relative" rAng="0" ptsTypes="AA">
                                          <p:cBhvr>
                                            <p:cTn id="133" dur="500" fill="hold"/>
                                            <p:tgtEl>
                                              <p:spTgt spid="5139"/>
                                            </p:tgtEl>
                                            <p:attrNameLst>
                                              <p:attrName>ppt_x</p:attrName>
                                              <p:attrName>ppt_y</p:attrName>
                                            </p:attrNameLst>
                                          </p:cBhvr>
                                          <p:rCtr x="0" y="-1574"/>
                                        </p:animMotion>
                                      </p:childTnLst>
                                    </p:cTn>
                                  </p:par>
                                </p:childTnLst>
                              </p:cTn>
                            </p:par>
                            <p:par>
                              <p:cTn id="134" fill="hold">
                                <p:stCondLst>
                                  <p:cond delay="13000"/>
                                </p:stCondLst>
                                <p:childTnLst>
                                  <p:par>
                                    <p:cTn id="135" presetID="1" presetClass="exit" presetSubtype="0" fill="hold" grpId="1" nodeType="afterEffect">
                                      <p:stCondLst>
                                        <p:cond delay="0"/>
                                      </p:stCondLst>
                                      <p:childTnLst>
                                        <p:set>
                                          <p:cBhvr>
                                            <p:cTn id="136" dur="1" fill="hold">
                                              <p:stCondLst>
                                                <p:cond delay="0"/>
                                              </p:stCondLst>
                                            </p:cTn>
                                            <p:tgtEl>
                                              <p:spTgt spid="2"/>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 presetClass="exit" presetSubtype="8" fill="hold" nodeType="clickEffect">
                                      <p:stCondLst>
                                        <p:cond delay="0"/>
                                      </p:stCondLst>
                                      <p:childTnLst>
                                        <p:anim calcmode="lin" valueType="num">
                                          <p:cBhvr additive="base">
                                            <p:cTn id="142" dur="500"/>
                                            <p:tgtEl>
                                              <p:spTgt spid="5141"/>
                                            </p:tgtEl>
                                            <p:attrNameLst>
                                              <p:attrName>ppt_x</p:attrName>
                                            </p:attrNameLst>
                                          </p:cBhvr>
                                          <p:tavLst>
                                            <p:tav tm="0">
                                              <p:val>
                                                <p:strVal val="ppt_x"/>
                                              </p:val>
                                            </p:tav>
                                            <p:tav tm="100000">
                                              <p:val>
                                                <p:strVal val="0-ppt_w/2"/>
                                              </p:val>
                                            </p:tav>
                                          </p:tavLst>
                                        </p:anim>
                                        <p:anim calcmode="lin" valueType="num">
                                          <p:cBhvr additive="base">
                                            <p:cTn id="143" dur="500"/>
                                            <p:tgtEl>
                                              <p:spTgt spid="5141"/>
                                            </p:tgtEl>
                                            <p:attrNameLst>
                                              <p:attrName>ppt_y</p:attrName>
                                            </p:attrNameLst>
                                          </p:cBhvr>
                                          <p:tavLst>
                                            <p:tav tm="0">
                                              <p:val>
                                                <p:strVal val="ppt_y"/>
                                              </p:val>
                                            </p:tav>
                                            <p:tav tm="100000">
                                              <p:val>
                                                <p:strVal val="ppt_y"/>
                                              </p:val>
                                            </p:tav>
                                          </p:tavLst>
                                        </p:anim>
                                        <p:set>
                                          <p:cBhvr>
                                            <p:cTn id="144" dur="1" fill="hold">
                                              <p:stCondLst>
                                                <p:cond delay="499"/>
                                              </p:stCondLst>
                                            </p:cTn>
                                            <p:tgtEl>
                                              <p:spTgt spid="5141"/>
                                            </p:tgtEl>
                                            <p:attrNameLst>
                                              <p:attrName>style.visibility</p:attrName>
                                            </p:attrNameLst>
                                          </p:cBhvr>
                                          <p:to>
                                            <p:strVal val="hidden"/>
                                          </p:to>
                                        </p:set>
                                      </p:childTnLst>
                                    </p:cTn>
                                  </p:par>
                                  <p:par>
                                    <p:cTn id="145" presetID="2" presetClass="exit" presetSubtype="2" fill="hold" nodeType="withEffect">
                                      <p:stCondLst>
                                        <p:cond delay="0"/>
                                      </p:stCondLst>
                                      <p:childTnLst>
                                        <p:anim calcmode="lin" valueType="num">
                                          <p:cBhvr additive="base">
                                            <p:cTn id="146" dur="500"/>
                                            <p:tgtEl>
                                              <p:spTgt spid="5143"/>
                                            </p:tgtEl>
                                            <p:attrNameLst>
                                              <p:attrName>ppt_x</p:attrName>
                                            </p:attrNameLst>
                                          </p:cBhvr>
                                          <p:tavLst>
                                            <p:tav tm="0">
                                              <p:val>
                                                <p:strVal val="ppt_x"/>
                                              </p:val>
                                            </p:tav>
                                            <p:tav tm="100000">
                                              <p:val>
                                                <p:strVal val="1+ppt_w/2"/>
                                              </p:val>
                                            </p:tav>
                                          </p:tavLst>
                                        </p:anim>
                                        <p:anim calcmode="lin" valueType="num">
                                          <p:cBhvr additive="base">
                                            <p:cTn id="147" dur="500"/>
                                            <p:tgtEl>
                                              <p:spTgt spid="5143"/>
                                            </p:tgtEl>
                                            <p:attrNameLst>
                                              <p:attrName>ppt_y</p:attrName>
                                            </p:attrNameLst>
                                          </p:cBhvr>
                                          <p:tavLst>
                                            <p:tav tm="0">
                                              <p:val>
                                                <p:strVal val="ppt_y"/>
                                              </p:val>
                                            </p:tav>
                                            <p:tav tm="100000">
                                              <p:val>
                                                <p:strVal val="ppt_y"/>
                                              </p:val>
                                            </p:tav>
                                          </p:tavLst>
                                        </p:anim>
                                        <p:set>
                                          <p:cBhvr>
                                            <p:cTn id="148" dur="1" fill="hold">
                                              <p:stCondLst>
                                                <p:cond delay="499"/>
                                              </p:stCondLst>
                                            </p:cTn>
                                            <p:tgtEl>
                                              <p:spTgt spid="5143"/>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5145"/>
                                            </p:tgtEl>
                                            <p:attrNameLst>
                                              <p:attrName>ppt_x</p:attrName>
                                            </p:attrNameLst>
                                          </p:cBhvr>
                                          <p:tavLst>
                                            <p:tav tm="0">
                                              <p:val>
                                                <p:strVal val="ppt_x"/>
                                              </p:val>
                                            </p:tav>
                                            <p:tav tm="100000">
                                              <p:val>
                                                <p:strVal val="ppt_x"/>
                                              </p:val>
                                            </p:tav>
                                          </p:tavLst>
                                        </p:anim>
                                        <p:anim calcmode="lin" valueType="num">
                                          <p:cBhvr additive="base">
                                            <p:cTn id="151" dur="500"/>
                                            <p:tgtEl>
                                              <p:spTgt spid="5145"/>
                                            </p:tgtEl>
                                            <p:attrNameLst>
                                              <p:attrName>ppt_y</p:attrName>
                                            </p:attrNameLst>
                                          </p:cBhvr>
                                          <p:tavLst>
                                            <p:tav tm="0">
                                              <p:val>
                                                <p:strVal val="ppt_y"/>
                                              </p:val>
                                            </p:tav>
                                            <p:tav tm="100000">
                                              <p:val>
                                                <p:strVal val="1+ppt_h/2"/>
                                              </p:val>
                                            </p:tav>
                                          </p:tavLst>
                                        </p:anim>
                                        <p:set>
                                          <p:cBhvr>
                                            <p:cTn id="152" dur="1" fill="hold">
                                              <p:stCondLst>
                                                <p:cond delay="499"/>
                                              </p:stCondLst>
                                            </p:cTn>
                                            <p:tgtEl>
                                              <p:spTgt spid="5145"/>
                                            </p:tgtEl>
                                            <p:attrNameLst>
                                              <p:attrName>style.visibility</p:attrName>
                                            </p:attrNameLst>
                                          </p:cBhvr>
                                          <p:to>
                                            <p:strVal val="hidden"/>
                                          </p:to>
                                        </p:set>
                                      </p:childTnLst>
                                    </p:cTn>
                                  </p:par>
                                </p:childTnLst>
                              </p:cTn>
                            </p:par>
                            <p:par>
                              <p:cTn id="153" fill="hold">
                                <p:stCondLst>
                                  <p:cond delay="500"/>
                                </p:stCondLst>
                                <p:childTnLst>
                                  <p:par>
                                    <p:cTn id="154" presetID="2" presetClass="exit" presetSubtype="4" fill="hold" nodeType="afterEffect">
                                      <p:stCondLst>
                                        <p:cond delay="0"/>
                                      </p:stCondLst>
                                      <p:childTnLst>
                                        <p:anim calcmode="lin" valueType="num">
                                          <p:cBhvr additive="base">
                                            <p:cTn id="155" dur="500"/>
                                            <p:tgtEl>
                                              <p:spTgt spid="5147"/>
                                            </p:tgtEl>
                                            <p:attrNameLst>
                                              <p:attrName>ppt_x</p:attrName>
                                            </p:attrNameLst>
                                          </p:cBhvr>
                                          <p:tavLst>
                                            <p:tav tm="0">
                                              <p:val>
                                                <p:strVal val="ppt_x"/>
                                              </p:val>
                                            </p:tav>
                                            <p:tav tm="100000">
                                              <p:val>
                                                <p:strVal val="ppt_x"/>
                                              </p:val>
                                            </p:tav>
                                          </p:tavLst>
                                        </p:anim>
                                        <p:anim calcmode="lin" valueType="num">
                                          <p:cBhvr additive="base">
                                            <p:cTn id="156" dur="500"/>
                                            <p:tgtEl>
                                              <p:spTgt spid="5147"/>
                                            </p:tgtEl>
                                            <p:attrNameLst>
                                              <p:attrName>ppt_y</p:attrName>
                                            </p:attrNameLst>
                                          </p:cBhvr>
                                          <p:tavLst>
                                            <p:tav tm="0">
                                              <p:val>
                                                <p:strVal val="ppt_y"/>
                                              </p:val>
                                            </p:tav>
                                            <p:tav tm="100000">
                                              <p:val>
                                                <p:strVal val="1+ppt_h/2"/>
                                              </p:val>
                                            </p:tav>
                                          </p:tavLst>
                                        </p:anim>
                                        <p:set>
                                          <p:cBhvr>
                                            <p:cTn id="157" dur="1" fill="hold">
                                              <p:stCondLst>
                                                <p:cond delay="499"/>
                                              </p:stCondLst>
                                            </p:cTn>
                                            <p:tgtEl>
                                              <p:spTgt spid="5147"/>
                                            </p:tgtEl>
                                            <p:attrNameLst>
                                              <p:attrName>style.visibility</p:attrName>
                                            </p:attrNameLst>
                                          </p:cBhvr>
                                          <p:to>
                                            <p:strVal val="hidden"/>
                                          </p:to>
                                        </p:set>
                                      </p:childTnLst>
                                    </p:cTn>
                                  </p:par>
                                </p:childTnLst>
                              </p:cTn>
                            </p:par>
                            <p:par>
                              <p:cTn id="158" fill="hold">
                                <p:stCondLst>
                                  <p:cond delay="1000"/>
                                </p:stCondLst>
                                <p:childTnLst>
                                  <p:par>
                                    <p:cTn id="159" presetID="2" presetClass="exit" presetSubtype="4" fill="hold" nodeType="afterEffect">
                                      <p:stCondLst>
                                        <p:cond delay="0"/>
                                      </p:stCondLst>
                                      <p:childTnLst>
                                        <p:anim calcmode="lin" valueType="num">
                                          <p:cBhvr additive="base">
                                            <p:cTn id="160" dur="500"/>
                                            <p:tgtEl>
                                              <p:spTgt spid="5149"/>
                                            </p:tgtEl>
                                            <p:attrNameLst>
                                              <p:attrName>ppt_x</p:attrName>
                                            </p:attrNameLst>
                                          </p:cBhvr>
                                          <p:tavLst>
                                            <p:tav tm="0">
                                              <p:val>
                                                <p:strVal val="ppt_x"/>
                                              </p:val>
                                            </p:tav>
                                            <p:tav tm="100000">
                                              <p:val>
                                                <p:strVal val="ppt_x"/>
                                              </p:val>
                                            </p:tav>
                                          </p:tavLst>
                                        </p:anim>
                                        <p:anim calcmode="lin" valueType="num">
                                          <p:cBhvr additive="base">
                                            <p:cTn id="161" dur="500"/>
                                            <p:tgtEl>
                                              <p:spTgt spid="5149"/>
                                            </p:tgtEl>
                                            <p:attrNameLst>
                                              <p:attrName>ppt_y</p:attrName>
                                            </p:attrNameLst>
                                          </p:cBhvr>
                                          <p:tavLst>
                                            <p:tav tm="0">
                                              <p:val>
                                                <p:strVal val="ppt_y"/>
                                              </p:val>
                                            </p:tav>
                                            <p:tav tm="100000">
                                              <p:val>
                                                <p:strVal val="1+ppt_h/2"/>
                                              </p:val>
                                            </p:tav>
                                          </p:tavLst>
                                        </p:anim>
                                        <p:set>
                                          <p:cBhvr>
                                            <p:cTn id="162" dur="1" fill="hold">
                                              <p:stCondLst>
                                                <p:cond delay="499"/>
                                              </p:stCondLst>
                                            </p:cTn>
                                            <p:tgtEl>
                                              <p:spTgt spid="5149"/>
                                            </p:tgtEl>
                                            <p:attrNameLst>
                                              <p:attrName>style.visibility</p:attrName>
                                            </p:attrNameLst>
                                          </p:cBhvr>
                                          <p:to>
                                            <p:strVal val="hidden"/>
                                          </p:to>
                                        </p:set>
                                      </p:childTnLst>
                                    </p:cTn>
                                  </p:par>
                                </p:childTnLst>
                              </p:cTn>
                            </p:par>
                            <p:par>
                              <p:cTn id="163" fill="hold">
                                <p:stCondLst>
                                  <p:cond delay="1500"/>
                                </p:stCondLst>
                                <p:childTnLst>
                                  <p:par>
                                    <p:cTn id="164" presetID="1" presetClass="exit" presetSubtype="0" fill="hold" grpId="1" nodeType="afterEffect">
                                      <p:stCondLst>
                                        <p:cond delay="0"/>
                                      </p:stCondLst>
                                      <p:childTnLst>
                                        <p:set>
                                          <p:cBhvr>
                                            <p:cTn id="165" dur="1" fill="hold">
                                              <p:stCondLst>
                                                <p:cond delay="0"/>
                                              </p:stCondLst>
                                            </p:cTn>
                                            <p:tgtEl>
                                              <p:spTgt spid="3"/>
                                            </p:tgtEl>
                                            <p:attrNameLst>
                                              <p:attrName>style.visibility</p:attrName>
                                            </p:attrNameLst>
                                          </p:cBhvr>
                                          <p:to>
                                            <p:strVal val="hidden"/>
                                          </p:to>
                                        </p:set>
                                      </p:childTnLst>
                                    </p:cTn>
                                  </p:par>
                                  <p:par>
                                    <p:cTn id="166" presetID="1" presetClass="entr" presetSubtype="0" fill="hold" grpId="0" nodeType="withEffect">
                                      <p:stCondLst>
                                        <p:cond delay="0"/>
                                      </p:stCondLst>
                                      <p:childTnLst>
                                        <p:set>
                                          <p:cBhvr>
                                            <p:cTn id="167" dur="1" fill="hold">
                                              <p:stCondLst>
                                                <p:cond delay="0"/>
                                              </p:stCondLst>
                                            </p:cTn>
                                            <p:tgtEl>
                                              <p:spTgt spid="31"/>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ntr" presetSubtype="12" fill="hold" nodeType="clickEffect" p14:presetBounceEnd="70000">
                                      <p:stCondLst>
                                        <p:cond delay="0"/>
                                      </p:stCondLst>
                                      <p:childTnLst>
                                        <p:set>
                                          <p:cBhvr>
                                            <p:cTn id="171" dur="1" fill="hold">
                                              <p:stCondLst>
                                                <p:cond delay="0"/>
                                              </p:stCondLst>
                                            </p:cTn>
                                            <p:tgtEl>
                                              <p:spTgt spid="10"/>
                                            </p:tgtEl>
                                            <p:attrNameLst>
                                              <p:attrName>style.visibility</p:attrName>
                                            </p:attrNameLst>
                                          </p:cBhvr>
                                          <p:to>
                                            <p:strVal val="visible"/>
                                          </p:to>
                                        </p:set>
                                        <p:anim calcmode="lin" valueType="num" p14:bounceEnd="70000">
                                          <p:cBhvr additive="base">
                                            <p:cTn id="172" dur="500" fill="hold"/>
                                            <p:tgtEl>
                                              <p:spTgt spid="10"/>
                                            </p:tgtEl>
                                            <p:attrNameLst>
                                              <p:attrName>ppt_x</p:attrName>
                                            </p:attrNameLst>
                                          </p:cBhvr>
                                          <p:tavLst>
                                            <p:tav tm="0">
                                              <p:val>
                                                <p:strVal val="0-#ppt_w/2"/>
                                              </p:val>
                                            </p:tav>
                                            <p:tav tm="100000">
                                              <p:val>
                                                <p:strVal val="#ppt_x"/>
                                              </p:val>
                                            </p:tav>
                                          </p:tavLst>
                                        </p:anim>
                                        <p:anim calcmode="lin" valueType="num" p14:bounceEnd="70000">
                                          <p:cBhvr additive="base">
                                            <p:cTn id="173" dur="500" fill="hold"/>
                                            <p:tgtEl>
                                              <p:spTgt spid="10"/>
                                            </p:tgtEl>
                                            <p:attrNameLst>
                                              <p:attrName>ppt_y</p:attrName>
                                            </p:attrNameLst>
                                          </p:cBhvr>
                                          <p:tavLst>
                                            <p:tav tm="0">
                                              <p:val>
                                                <p:strVal val="1+#ppt_h/2"/>
                                              </p:val>
                                            </p:tav>
                                            <p:tav tm="100000">
                                              <p:val>
                                                <p:strVal val="#ppt_y"/>
                                              </p:val>
                                            </p:tav>
                                          </p:tavLst>
                                        </p:anim>
                                      </p:childTnLst>
                                    </p:cTn>
                                  </p:par>
                                  <p:par>
                                    <p:cTn id="174" presetID="2" presetClass="entr" presetSubtype="9" fill="hold" nodeType="withEffect" p14:presetBounceEnd="70000">
                                      <p:stCondLst>
                                        <p:cond delay="0"/>
                                      </p:stCondLst>
                                      <p:childTnLst>
                                        <p:set>
                                          <p:cBhvr>
                                            <p:cTn id="175" dur="1" fill="hold">
                                              <p:stCondLst>
                                                <p:cond delay="0"/>
                                              </p:stCondLst>
                                            </p:cTn>
                                            <p:tgtEl>
                                              <p:spTgt spid="11"/>
                                            </p:tgtEl>
                                            <p:attrNameLst>
                                              <p:attrName>style.visibility</p:attrName>
                                            </p:attrNameLst>
                                          </p:cBhvr>
                                          <p:to>
                                            <p:strVal val="visible"/>
                                          </p:to>
                                        </p:set>
                                        <p:anim calcmode="lin" valueType="num" p14:bounceEnd="70000">
                                          <p:cBhvr additive="base">
                                            <p:cTn id="176" dur="5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77" dur="500" fill="hold"/>
                                            <p:tgtEl>
                                              <p:spTgt spid="11"/>
                                            </p:tgtEl>
                                            <p:attrNameLst>
                                              <p:attrName>ppt_y</p:attrName>
                                            </p:attrNameLst>
                                          </p:cBhvr>
                                          <p:tavLst>
                                            <p:tav tm="0">
                                              <p:val>
                                                <p:strVal val="0-#ppt_h/2"/>
                                              </p:val>
                                            </p:tav>
                                            <p:tav tm="100000">
                                              <p:val>
                                                <p:strVal val="#ppt_y"/>
                                              </p:val>
                                            </p:tav>
                                          </p:tavLst>
                                        </p:anim>
                                      </p:childTnLst>
                                    </p:cTn>
                                  </p:par>
                                  <p:par>
                                    <p:cTn id="178" presetID="2" presetClass="entr" presetSubtype="1" fill="hold" nodeType="withEffect" p14:presetBounceEnd="70000">
                                      <p:stCondLst>
                                        <p:cond delay="0"/>
                                      </p:stCondLst>
                                      <p:childTnLst>
                                        <p:set>
                                          <p:cBhvr>
                                            <p:cTn id="179" dur="1" fill="hold">
                                              <p:stCondLst>
                                                <p:cond delay="0"/>
                                              </p:stCondLst>
                                            </p:cTn>
                                            <p:tgtEl>
                                              <p:spTgt spid="14"/>
                                            </p:tgtEl>
                                            <p:attrNameLst>
                                              <p:attrName>style.visibility</p:attrName>
                                            </p:attrNameLst>
                                          </p:cBhvr>
                                          <p:to>
                                            <p:strVal val="visible"/>
                                          </p:to>
                                        </p:set>
                                        <p:anim calcmode="lin" valueType="num" p14:bounceEnd="70000">
                                          <p:cBhvr additive="base">
                                            <p:cTn id="180" dur="5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81" dur="500" fill="hold"/>
                                            <p:tgtEl>
                                              <p:spTgt spid="14"/>
                                            </p:tgtEl>
                                            <p:attrNameLst>
                                              <p:attrName>ppt_y</p:attrName>
                                            </p:attrNameLst>
                                          </p:cBhvr>
                                          <p:tavLst>
                                            <p:tav tm="0">
                                              <p:val>
                                                <p:strVal val="0-#ppt_h/2"/>
                                              </p:val>
                                            </p:tav>
                                            <p:tav tm="100000">
                                              <p:val>
                                                <p:strVal val="#ppt_y"/>
                                              </p:val>
                                            </p:tav>
                                          </p:tavLst>
                                        </p:anim>
                                      </p:childTnLst>
                                    </p:cTn>
                                  </p:par>
                                  <p:par>
                                    <p:cTn id="182" presetID="2" presetClass="entr" presetSubtype="3" fill="hold" nodeType="withEffect" p14:presetBounceEnd="70000">
                                      <p:stCondLst>
                                        <p:cond delay="0"/>
                                      </p:stCondLst>
                                      <p:childTnLst>
                                        <p:set>
                                          <p:cBhvr>
                                            <p:cTn id="183" dur="1" fill="hold">
                                              <p:stCondLst>
                                                <p:cond delay="0"/>
                                              </p:stCondLst>
                                            </p:cTn>
                                            <p:tgtEl>
                                              <p:spTgt spid="5135"/>
                                            </p:tgtEl>
                                            <p:attrNameLst>
                                              <p:attrName>style.visibility</p:attrName>
                                            </p:attrNameLst>
                                          </p:cBhvr>
                                          <p:to>
                                            <p:strVal val="visible"/>
                                          </p:to>
                                        </p:set>
                                        <p:anim calcmode="lin" valueType="num" p14:bounceEnd="70000">
                                          <p:cBhvr additive="base">
                                            <p:cTn id="184" dur="500" fill="hold"/>
                                            <p:tgtEl>
                                              <p:spTgt spid="5135"/>
                                            </p:tgtEl>
                                            <p:attrNameLst>
                                              <p:attrName>ppt_x</p:attrName>
                                            </p:attrNameLst>
                                          </p:cBhvr>
                                          <p:tavLst>
                                            <p:tav tm="0">
                                              <p:val>
                                                <p:strVal val="1+#ppt_w/2"/>
                                              </p:val>
                                            </p:tav>
                                            <p:tav tm="100000">
                                              <p:val>
                                                <p:strVal val="#ppt_x"/>
                                              </p:val>
                                            </p:tav>
                                          </p:tavLst>
                                        </p:anim>
                                        <p:anim calcmode="lin" valueType="num" p14:bounceEnd="70000">
                                          <p:cBhvr additive="base">
                                            <p:cTn id="185" dur="500" fill="hold"/>
                                            <p:tgtEl>
                                              <p:spTgt spid="5135"/>
                                            </p:tgtEl>
                                            <p:attrNameLst>
                                              <p:attrName>ppt_y</p:attrName>
                                            </p:attrNameLst>
                                          </p:cBhvr>
                                          <p:tavLst>
                                            <p:tav tm="0">
                                              <p:val>
                                                <p:strVal val="0-#ppt_h/2"/>
                                              </p:val>
                                            </p:tav>
                                            <p:tav tm="100000">
                                              <p:val>
                                                <p:strVal val="#ppt_y"/>
                                              </p:val>
                                            </p:tav>
                                          </p:tavLst>
                                        </p:anim>
                                      </p:childTnLst>
                                    </p:cTn>
                                  </p:par>
                                  <p:par>
                                    <p:cTn id="186" presetID="2" presetClass="entr" presetSubtype="6" fill="hold" nodeType="withEffect" p14:presetBounceEnd="70000">
                                      <p:stCondLst>
                                        <p:cond delay="0"/>
                                      </p:stCondLst>
                                      <p:childTnLst>
                                        <p:set>
                                          <p:cBhvr>
                                            <p:cTn id="187" dur="1" fill="hold">
                                              <p:stCondLst>
                                                <p:cond delay="0"/>
                                              </p:stCondLst>
                                            </p:cTn>
                                            <p:tgtEl>
                                              <p:spTgt spid="5128"/>
                                            </p:tgtEl>
                                            <p:attrNameLst>
                                              <p:attrName>style.visibility</p:attrName>
                                            </p:attrNameLst>
                                          </p:cBhvr>
                                          <p:to>
                                            <p:strVal val="visible"/>
                                          </p:to>
                                        </p:set>
                                        <p:anim calcmode="lin" valueType="num" p14:bounceEnd="70000">
                                          <p:cBhvr additive="base">
                                            <p:cTn id="188" dur="500" fill="hold"/>
                                            <p:tgtEl>
                                              <p:spTgt spid="5128"/>
                                            </p:tgtEl>
                                            <p:attrNameLst>
                                              <p:attrName>ppt_x</p:attrName>
                                            </p:attrNameLst>
                                          </p:cBhvr>
                                          <p:tavLst>
                                            <p:tav tm="0">
                                              <p:val>
                                                <p:strVal val="1+#ppt_w/2"/>
                                              </p:val>
                                            </p:tav>
                                            <p:tav tm="100000">
                                              <p:val>
                                                <p:strVal val="#ppt_x"/>
                                              </p:val>
                                            </p:tav>
                                          </p:tavLst>
                                        </p:anim>
                                        <p:anim calcmode="lin" valueType="num" p14:bounceEnd="70000">
                                          <p:cBhvr additive="base">
                                            <p:cTn id="189" dur="500" fill="hold"/>
                                            <p:tgtEl>
                                              <p:spTgt spid="5128"/>
                                            </p:tgtEl>
                                            <p:attrNameLst>
                                              <p:attrName>ppt_y</p:attrName>
                                            </p:attrNameLst>
                                          </p:cBhvr>
                                          <p:tavLst>
                                            <p:tav tm="0">
                                              <p:val>
                                                <p:strVal val="1+#ppt_h/2"/>
                                              </p:val>
                                            </p:tav>
                                            <p:tav tm="100000">
                                              <p:val>
                                                <p:strVal val="#ppt_y"/>
                                              </p:val>
                                            </p:tav>
                                          </p:tavLst>
                                        </p:anim>
                                      </p:childTnLst>
                                    </p:cTn>
                                  </p:par>
                                  <p:par>
                                    <p:cTn id="190" presetID="1" presetClass="exit" presetSubtype="0" fill="hold" grpId="1" nodeType="withEffect">
                                      <p:stCondLst>
                                        <p:cond delay="0"/>
                                      </p:stCondLst>
                                      <p:childTnLst>
                                        <p:set>
                                          <p:cBhvr>
                                            <p:cTn id="191" dur="1" fill="hold">
                                              <p:stCondLst>
                                                <p:cond delay="0"/>
                                              </p:stCondLst>
                                            </p:cTn>
                                            <p:tgtEl>
                                              <p:spTgt spid="31"/>
                                            </p:tgtEl>
                                            <p:attrNameLst>
                                              <p:attrName>style.visibility</p:attrName>
                                            </p:attrNameLst>
                                          </p:cBhvr>
                                          <p:to>
                                            <p:strVal val="hidden"/>
                                          </p:to>
                                        </p:set>
                                      </p:childTnLst>
                                    </p:cTn>
                                  </p:par>
                                  <p:par>
                                    <p:cTn id="192" presetID="1" presetClass="entr" presetSubtype="0" fill="hold" grpId="0" nodeType="withEffect">
                                      <p:stCondLst>
                                        <p:cond delay="0"/>
                                      </p:stCondLst>
                                      <p:childTnLst>
                                        <p:set>
                                          <p:cBhvr>
                                            <p:cTn id="193" dur="1" fill="hold">
                                              <p:stCondLst>
                                                <p:cond delay="0"/>
                                              </p:stCondLst>
                                            </p:cTn>
                                            <p:tgtEl>
                                              <p:spTgt spid="4"/>
                                            </p:tgtEl>
                                            <p:attrNameLst>
                                              <p:attrName>style.visibility</p:attrName>
                                            </p:attrNameLst>
                                          </p:cBhvr>
                                          <p:to>
                                            <p:strVal val="visible"/>
                                          </p:to>
                                        </p:set>
                                      </p:childTnLst>
                                    </p:cTn>
                                  </p:par>
                                  <p:par>
                                    <p:cTn id="194" presetID="1" presetClass="exit" presetSubtype="0" fill="hold" grpId="0" nodeType="withEffect">
                                      <p:stCondLst>
                                        <p:cond delay="0"/>
                                      </p:stCondLst>
                                      <p:childTnLst>
                                        <p:set>
                                          <p:cBhvr>
                                            <p:cTn id="195" dur="1" fill="hold">
                                              <p:stCondLst>
                                                <p:cond delay="0"/>
                                              </p:stCondLst>
                                            </p:cTn>
                                            <p:tgtEl>
                                              <p:spTgt spid="22"/>
                                            </p:tgtEl>
                                            <p:attrNameLst>
                                              <p:attrName>style.visibility</p:attrName>
                                            </p:attrNameLst>
                                          </p:cBhvr>
                                          <p:to>
                                            <p:strVal val="hidden"/>
                                          </p:to>
                                        </p:set>
                                      </p:childTnLst>
                                    </p:cTn>
                                  </p:par>
                                  <p:par>
                                    <p:cTn id="196" presetID="1" presetClass="exit" presetSubtype="0" fill="hold" grpId="0" nodeType="withEffect">
                                      <p:stCondLst>
                                        <p:cond delay="0"/>
                                      </p:stCondLst>
                                      <p:childTnLst>
                                        <p:set>
                                          <p:cBhvr>
                                            <p:cTn id="197" dur="1" fill="hold">
                                              <p:stCondLst>
                                                <p:cond delay="0"/>
                                              </p:stCondLst>
                                            </p:cTn>
                                            <p:tgtEl>
                                              <p:spTgt spid="15"/>
                                            </p:tgtEl>
                                            <p:attrNameLst>
                                              <p:attrName>style.visibility</p:attrName>
                                            </p:attrNameLst>
                                          </p:cBhvr>
                                          <p:to>
                                            <p:strVal val="hidden"/>
                                          </p:to>
                                        </p:set>
                                      </p:childTnLst>
                                    </p:cTn>
                                  </p:par>
                                  <p:par>
                                    <p:cTn id="198" presetID="0" presetClass="path" presetSubtype="0" fill="hold" nodeType="withEffect">
                                      <p:stCondLst>
                                        <p:cond delay="0"/>
                                      </p:stCondLst>
                                      <p:childTnLst>
                                        <p:animMotion origin="layout" path="M -0.00538 0.02893 L -0.00226 0.00023 " pathEditMode="relative" rAng="0" ptsTypes="AA">
                                          <p:cBhvr>
                                            <p:cTn id="199" dur="500" fill="hold"/>
                                            <p:tgtEl>
                                              <p:spTgt spid="5126"/>
                                            </p:tgtEl>
                                            <p:attrNameLst>
                                              <p:attrName>ppt_x</p:attrName>
                                              <p:attrName>ppt_y</p:attrName>
                                            </p:attrNameLst>
                                          </p:cBhvr>
                                          <p:rCtr x="156" y="-1435"/>
                                        </p:animMotion>
                                      </p:childTnLst>
                                    </p:cTn>
                                  </p:par>
                                  <p:par>
                                    <p:cTn id="200" presetID="0" presetClass="path" presetSubtype="0" fill="hold" nodeType="withEffect">
                                      <p:stCondLst>
                                        <p:cond delay="0"/>
                                      </p:stCondLst>
                                      <p:childTnLst>
                                        <p:animMotion origin="layout" path="M -0.00972 0.02893 L -0.00312 0.00116 " pathEditMode="relative" rAng="0" ptsTypes="AA">
                                          <p:cBhvr>
                                            <p:cTn id="201" dur="500" fill="hold"/>
                                            <p:tgtEl>
                                              <p:spTgt spid="9"/>
                                            </p:tgtEl>
                                            <p:attrNameLst>
                                              <p:attrName>ppt_x</p:attrName>
                                              <p:attrName>ppt_y</p:attrName>
                                            </p:attrNameLst>
                                          </p:cBhvr>
                                          <p:rCtr x="330" y="-1389"/>
                                        </p:animMotion>
                                      </p:childTnLst>
                                    </p:cTn>
                                  </p:par>
                                  <p:par>
                                    <p:cTn id="202" presetID="0" presetClass="path" presetSubtype="0" fill="hold" nodeType="withEffect">
                                      <p:stCondLst>
                                        <p:cond delay="0"/>
                                      </p:stCondLst>
                                      <p:childTnLst>
                                        <p:animMotion origin="layout" path="M 3.05556E-6 4.81481E-6 L -0.00069 -0.01389 " pathEditMode="relative" ptsTypes="AA">
                                          <p:cBhvr>
                                            <p:cTn id="203" dur="500" fill="hold"/>
                                            <p:tgtEl>
                                              <p:spTgt spid="5139"/>
                                            </p:tgtEl>
                                            <p:attrNameLst>
                                              <p:attrName>ppt_x</p:attrName>
                                              <p:attrName>ppt_y</p:attrName>
                                            </p:attrNameLst>
                                          </p:cBhvr>
                                        </p:animMotion>
                                      </p:childTnLst>
                                    </p:cTn>
                                  </p:par>
                                  <p:par>
                                    <p:cTn id="204" presetID="0" presetClass="path" presetSubtype="0" fill="hold" nodeType="withEffect">
                                      <p:stCondLst>
                                        <p:cond delay="0"/>
                                      </p:stCondLst>
                                      <p:childTnLst>
                                        <p:animMotion origin="layout" path="M 7.77778E-6 -3.33333E-6 L 0.00018 -0.01296 " pathEditMode="relative" ptsTypes="AA">
                                          <p:cBhvr>
                                            <p:cTn id="205" dur="500" fill="hold"/>
                                            <p:tgtEl>
                                              <p:spTgt spid="5138"/>
                                            </p:tgtEl>
                                            <p:attrNameLst>
                                              <p:attrName>ppt_x</p:attrName>
                                              <p:attrName>ppt_y</p:attrName>
                                            </p:attrNameLst>
                                          </p:cBhvr>
                                        </p:animMotion>
                                      </p:childTnLst>
                                    </p:cTn>
                                  </p:par>
                                </p:childTnLst>
                              </p:cTn>
                            </p:par>
                          </p:childTnLst>
                        </p:cTn>
                      </p:par>
                      <p:par>
                        <p:cTn id="206" fill="hold">
                          <p:stCondLst>
                            <p:cond delay="indefinite"/>
                          </p:stCondLst>
                          <p:childTnLst>
                            <p:par>
                              <p:cTn id="207" fill="hold">
                                <p:stCondLst>
                                  <p:cond delay="0"/>
                                </p:stCondLst>
                                <p:childTnLst>
                                  <p:par>
                                    <p:cTn id="208" presetID="6" presetClass="exit" presetSubtype="16" fill="hold" grpId="1" nodeType="clickEffect">
                                      <p:stCondLst>
                                        <p:cond delay="0"/>
                                      </p:stCondLst>
                                      <p:childTnLst>
                                        <p:animEffect transition="out" filter="circle(in)">
                                          <p:cBhvr>
                                            <p:cTn id="209" dur="500"/>
                                            <p:tgtEl>
                                              <p:spTgt spid="4"/>
                                            </p:tgtEl>
                                          </p:cBhvr>
                                        </p:animEffect>
                                        <p:set>
                                          <p:cBhvr>
                                            <p:cTn id="210" dur="1" fill="hold">
                                              <p:stCondLst>
                                                <p:cond delay="499"/>
                                              </p:stCondLst>
                                            </p:cTn>
                                            <p:tgtEl>
                                              <p:spTgt spid="4"/>
                                            </p:tgtEl>
                                            <p:attrNameLst>
                                              <p:attrName>style.visibility</p:attrName>
                                            </p:attrNameLst>
                                          </p:cBhvr>
                                          <p:to>
                                            <p:strVal val="hidden"/>
                                          </p:to>
                                        </p:set>
                                      </p:childTnLst>
                                    </p:cTn>
                                  </p:par>
                                  <p:par>
                                    <p:cTn id="211" presetID="1" presetClass="entr" presetSubtype="0" fill="hold" grpId="0" nodeType="withEffect">
                                      <p:stCondLst>
                                        <p:cond delay="0"/>
                                      </p:stCondLst>
                                      <p:childTnLst>
                                        <p:set>
                                          <p:cBhvr>
                                            <p:cTn id="212" dur="1" fill="hold">
                                              <p:stCondLst>
                                                <p:cond delay="0"/>
                                              </p:stCondLst>
                                            </p:cTn>
                                            <p:tgtEl>
                                              <p:spTgt spid="16"/>
                                            </p:tgtEl>
                                            <p:attrNameLst>
                                              <p:attrName>style.visibility</p:attrName>
                                            </p:attrNameLst>
                                          </p:cBhvr>
                                          <p:to>
                                            <p:strVal val="visible"/>
                                          </p:to>
                                        </p:set>
                                      </p:childTnLst>
                                    </p:cTn>
                                  </p:par>
                                  <p:par>
                                    <p:cTn id="213" presetID="1" presetClass="entr" presetSubtype="0" fill="hold" grpId="1" nodeType="withEffect">
                                      <p:stCondLst>
                                        <p:cond delay="0"/>
                                      </p:stCondLst>
                                      <p:childTnLst>
                                        <p:set>
                                          <p:cBhvr>
                                            <p:cTn id="214" dur="1" fill="hold">
                                              <p:stCondLst>
                                                <p:cond delay="0"/>
                                              </p:stCondLst>
                                            </p:cTn>
                                            <p:tgtEl>
                                              <p:spTgt spid="22"/>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5"/>
                                            </p:tgtEl>
                                            <p:attrNameLst>
                                              <p:attrName>style.visibility</p:attrName>
                                            </p:attrNameLst>
                                          </p:cBhvr>
                                          <p:to>
                                            <p:strVal val="visible"/>
                                          </p:to>
                                        </p:set>
                                      </p:childTnLst>
                                    </p:cTn>
                                  </p:par>
                                  <p:par>
                                    <p:cTn id="217" presetID="0" presetClass="path" presetSubtype="0" fill="hold" nodeType="withEffect">
                                      <p:stCondLst>
                                        <p:cond delay="0"/>
                                      </p:stCondLst>
                                      <p:childTnLst>
                                        <p:animMotion origin="layout" path="M -3.61111E-6 -0.00139 L 0.00122 0.02106 " pathEditMode="relative" rAng="0" ptsTypes="AA">
                                          <p:cBhvr>
                                            <p:cTn id="218" dur="500" fill="hold"/>
                                            <p:tgtEl>
                                              <p:spTgt spid="5138"/>
                                            </p:tgtEl>
                                            <p:attrNameLst>
                                              <p:attrName>ppt_x</p:attrName>
                                              <p:attrName>ppt_y</p:attrName>
                                            </p:attrNameLst>
                                          </p:cBhvr>
                                          <p:rCtr x="52" y="1111"/>
                                        </p:animMotion>
                                      </p:childTnLst>
                                    </p:cTn>
                                  </p:par>
                                  <p:par>
                                    <p:cTn id="219" presetID="0" presetClass="path" presetSubtype="0" fill="hold" nodeType="withEffect">
                                      <p:stCondLst>
                                        <p:cond delay="0"/>
                                      </p:stCondLst>
                                      <p:childTnLst>
                                        <p:animMotion origin="layout" path="M -0.00226 0.00023 L 0.01597 -0.01274 " pathEditMode="relative" rAng="0" ptsTypes="AA">
                                          <p:cBhvr>
                                            <p:cTn id="220" dur="500" fill="hold"/>
                                            <p:tgtEl>
                                              <p:spTgt spid="5126"/>
                                            </p:tgtEl>
                                            <p:attrNameLst>
                                              <p:attrName>ppt_x</p:attrName>
                                              <p:attrName>ppt_y</p:attrName>
                                            </p:attrNameLst>
                                          </p:cBhvr>
                                          <p:rCtr x="903" y="-648"/>
                                        </p:animMotion>
                                      </p:childTnLst>
                                    </p:cTn>
                                  </p:par>
                                  <p:par>
                                    <p:cTn id="221" presetID="0" presetClass="path" presetSubtype="0" fill="hold" nodeType="withEffect">
                                      <p:stCondLst>
                                        <p:cond delay="0"/>
                                      </p:stCondLst>
                                      <p:childTnLst>
                                        <p:animMotion origin="layout" path="M 3.33333E-6 7.40741E-7 L 0.01476 -0.01389 " pathEditMode="relative" ptsTypes="AA">
                                          <p:cBhvr>
                                            <p:cTn id="222" dur="500" fill="hold"/>
                                            <p:tgtEl>
                                              <p:spTgt spid="9"/>
                                            </p:tgtEl>
                                            <p:attrNameLst>
                                              <p:attrName>ppt_x</p:attrName>
                                              <p:attrName>ppt_y</p:attrName>
                                            </p:attrNameLst>
                                          </p:cBhvr>
                                        </p:animMotion>
                                      </p:childTnLst>
                                    </p:cTn>
                                  </p:par>
                                  <p:par>
                                    <p:cTn id="223" presetID="1" presetClass="entr" presetSubtype="0" fill="hold" grpId="0" nodeType="withEffect">
                                      <p:stCondLst>
                                        <p:cond delay="0"/>
                                      </p:stCondLst>
                                      <p:childTnLst>
                                        <p:set>
                                          <p:cBhvr>
                                            <p:cTn id="2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38" grpId="0" animBg="1"/>
          <p:bldP spid="38" grpId="1" animBg="1"/>
          <p:bldP spid="15" grpId="0" animBg="1"/>
          <p:bldP spid="15" grpId="1" animBg="1"/>
          <p:bldP spid="22" grpId="0" animBg="1"/>
          <p:bldP spid="22" grpId="1" animBg="1"/>
          <p:bldP spid="20" grpId="0" animBg="1"/>
          <p:bldP spid="28" grpId="0" animBg="1"/>
          <p:bldP spid="28" grpId="1" animBg="1"/>
          <p:bldP spid="2" grpId="0" animBg="1"/>
          <p:bldP spid="2" grpId="1" animBg="1"/>
          <p:bldP spid="3" grpId="0" animBg="1"/>
          <p:bldP spid="3" grpId="1" animBg="1"/>
          <p:bldP spid="31" grpId="0" animBg="1"/>
          <p:bldP spid="31" grpId="1" animBg="1"/>
          <p:bldP spid="4" grpId="0" animBg="1"/>
          <p:bldP spid="4" grpId="1" animBg="1"/>
          <p:bldP spid="16"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 fill="hold"/>
                                            <p:tgtEl>
                                              <p:spTgt spid="5141"/>
                                            </p:tgtEl>
                                            <p:attrNameLst>
                                              <p:attrName>ppt_x</p:attrName>
                                            </p:attrNameLst>
                                          </p:cBhvr>
                                          <p:tavLst>
                                            <p:tav tm="0">
                                              <p:val>
                                                <p:strVal val="0-#ppt_w/2"/>
                                              </p:val>
                                            </p:tav>
                                            <p:tav tm="100000">
                                              <p:val>
                                                <p:strVal val="#ppt_x"/>
                                              </p:val>
                                            </p:tav>
                                          </p:tavLst>
                                        </p:anim>
                                        <p:anim calcmode="lin" valueType="num">
                                          <p:cBhvr additive="base">
                                            <p:cTn id="8" dur="500" fill="hold"/>
                                            <p:tgtEl>
                                              <p:spTgt spid="51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4" fill="hold" nodeType="afterEffect">
                                      <p:stCondLst>
                                        <p:cond delay="0"/>
                                      </p:stCondLst>
                                      <p:childTnLst>
                                        <p:anim calcmode="lin" valueType="num">
                                          <p:cBhvr additive="base">
                                            <p:cTn id="11" dur="500"/>
                                            <p:tgtEl>
                                              <p:spTgt spid="5126"/>
                                            </p:tgtEl>
                                            <p:attrNameLst>
                                              <p:attrName>ppt_x</p:attrName>
                                            </p:attrNameLst>
                                          </p:cBhvr>
                                          <p:tavLst>
                                            <p:tav tm="0">
                                              <p:val>
                                                <p:strVal val="ppt_x"/>
                                              </p:val>
                                            </p:tav>
                                            <p:tav tm="100000">
                                              <p:val>
                                                <p:strVal val="ppt_x"/>
                                              </p:val>
                                            </p:tav>
                                          </p:tavLst>
                                        </p:anim>
                                        <p:anim calcmode="lin" valueType="num">
                                          <p:cBhvr additive="base">
                                            <p:cTn id="12" dur="500"/>
                                            <p:tgtEl>
                                              <p:spTgt spid="5126"/>
                                            </p:tgtEl>
                                            <p:attrNameLst>
                                              <p:attrName>ppt_y</p:attrName>
                                            </p:attrNameLst>
                                          </p:cBhvr>
                                          <p:tavLst>
                                            <p:tav tm="0">
                                              <p:val>
                                                <p:strVal val="ppt_y"/>
                                              </p:val>
                                            </p:tav>
                                            <p:tav tm="100000">
                                              <p:val>
                                                <p:strVal val="1+ppt_h/2"/>
                                              </p:val>
                                            </p:tav>
                                          </p:tavLst>
                                        </p:anim>
                                        <p:set>
                                          <p:cBhvr>
                                            <p:cTn id="13" dur="1" fill="hold">
                                              <p:stCondLst>
                                                <p:cond delay="499"/>
                                              </p:stCondLst>
                                            </p:cTn>
                                            <p:tgtEl>
                                              <p:spTgt spid="5126"/>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ppt_x"/>
                                              </p:val>
                                            </p:tav>
                                          </p:tavLst>
                                        </p:anim>
                                        <p:anim calcmode="lin" valueType="num">
                                          <p:cBhvr additive="base">
                                            <p:cTn id="16" dur="500"/>
                                            <p:tgtEl>
                                              <p:spTgt spid="9"/>
                                            </p:tgtEl>
                                            <p:attrNameLst>
                                              <p:attrName>ppt_y</p:attrName>
                                            </p:attrNameLst>
                                          </p:cBhvr>
                                          <p:tavLst>
                                            <p:tav tm="0">
                                              <p:val>
                                                <p:strVal val="ppt_y"/>
                                              </p:val>
                                            </p:tav>
                                            <p:tav tm="100000">
                                              <p:val>
                                                <p:strVal val="1+ppt_h/2"/>
                                              </p:val>
                                            </p:tav>
                                          </p:tavLst>
                                        </p:anim>
                                        <p:set>
                                          <p:cBhvr>
                                            <p:cTn id="17" dur="1" fill="hold">
                                              <p:stCondLst>
                                                <p:cond delay="499"/>
                                              </p:stCondLst>
                                            </p:cTn>
                                            <p:tgtEl>
                                              <p:spTgt spid="9"/>
                                            </p:tgtEl>
                                            <p:attrNameLst>
                                              <p:attrName>style.visibility</p:attrName>
                                            </p:attrNameLst>
                                          </p:cBhvr>
                                          <p:to>
                                            <p:strVal val="hidden"/>
                                          </p:to>
                                        </p:set>
                                      </p:childTnLst>
                                    </p:cTn>
                                  </p:par>
                                  <p:par>
                                    <p:cTn id="18" presetID="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500"/>
                                      </p:stCondLst>
                                      <p:childTnLst>
                                        <p:set>
                                          <p:cBhvr>
                                            <p:cTn id="23" dur="1" fill="hold">
                                              <p:stCondLst>
                                                <p:cond delay="0"/>
                                              </p:stCondLst>
                                            </p:cTn>
                                            <p:tgtEl>
                                              <p:spTgt spid="5125"/>
                                            </p:tgtEl>
                                            <p:attrNameLst>
                                              <p:attrName>style.visibility</p:attrName>
                                            </p:attrNameLst>
                                          </p:cBhvr>
                                          <p:to>
                                            <p:strVal val="visible"/>
                                          </p:to>
                                        </p:set>
                                        <p:anim calcmode="lin" valueType="num">
                                          <p:cBhvr additive="base">
                                            <p:cTn id="24" dur="500" fill="hold"/>
                                            <p:tgtEl>
                                              <p:spTgt spid="5125"/>
                                            </p:tgtEl>
                                            <p:attrNameLst>
                                              <p:attrName>ppt_x</p:attrName>
                                            </p:attrNameLst>
                                          </p:cBhvr>
                                          <p:tavLst>
                                            <p:tav tm="0">
                                              <p:val>
                                                <p:strVal val="#ppt_x"/>
                                              </p:val>
                                            </p:tav>
                                            <p:tav tm="100000">
                                              <p:val>
                                                <p:strVal val="#ppt_x"/>
                                              </p:val>
                                            </p:tav>
                                          </p:tavLst>
                                        </p:anim>
                                        <p:anim calcmode="lin" valueType="num">
                                          <p:cBhvr additive="base">
                                            <p:cTn id="25" dur="500" fill="hold"/>
                                            <p:tgtEl>
                                              <p:spTgt spid="5125"/>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xit" presetSubtype="4" fill="hold" nodeType="afterEffect">
                                      <p:stCondLst>
                                        <p:cond delay="150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par>
                                    <p:cTn id="31" presetID="2" presetClass="exit" presetSubtype="4" fill="hold" nodeType="withEffect">
                                      <p:stCondLst>
                                        <p:cond delay="1500"/>
                                      </p:stCondLst>
                                      <p:childTnLst>
                                        <p:anim calcmode="lin" valueType="num">
                                          <p:cBhvr additive="base">
                                            <p:cTn id="32" dur="500"/>
                                            <p:tgtEl>
                                              <p:spTgt spid="5125"/>
                                            </p:tgtEl>
                                            <p:attrNameLst>
                                              <p:attrName>ppt_x</p:attrName>
                                            </p:attrNameLst>
                                          </p:cBhvr>
                                          <p:tavLst>
                                            <p:tav tm="0">
                                              <p:val>
                                                <p:strVal val="ppt_x"/>
                                              </p:val>
                                            </p:tav>
                                            <p:tav tm="100000">
                                              <p:val>
                                                <p:strVal val="ppt_x"/>
                                              </p:val>
                                            </p:tav>
                                          </p:tavLst>
                                        </p:anim>
                                        <p:anim calcmode="lin" valueType="num">
                                          <p:cBhvr additive="base">
                                            <p:cTn id="33" dur="500"/>
                                            <p:tgtEl>
                                              <p:spTgt spid="5125"/>
                                            </p:tgtEl>
                                            <p:attrNameLst>
                                              <p:attrName>ppt_y</p:attrName>
                                            </p:attrNameLst>
                                          </p:cBhvr>
                                          <p:tavLst>
                                            <p:tav tm="0">
                                              <p:val>
                                                <p:strVal val="ppt_y"/>
                                              </p:val>
                                            </p:tav>
                                            <p:tav tm="100000">
                                              <p:val>
                                                <p:strVal val="1+ppt_h/2"/>
                                              </p:val>
                                            </p:tav>
                                          </p:tavLst>
                                        </p:anim>
                                        <p:set>
                                          <p:cBhvr>
                                            <p:cTn id="34" dur="1" fill="hold">
                                              <p:stCondLst>
                                                <p:cond delay="499"/>
                                              </p:stCondLst>
                                            </p:cTn>
                                            <p:tgtEl>
                                              <p:spTgt spid="5125"/>
                                            </p:tgtEl>
                                            <p:attrNameLst>
                                              <p:attrName>style.visibility</p:attrName>
                                            </p:attrNameLst>
                                          </p:cBhvr>
                                          <p:to>
                                            <p:strVal val="hidden"/>
                                          </p:to>
                                        </p:set>
                                      </p:childTnLst>
                                    </p:cTn>
                                  </p:par>
                                  <p:par>
                                    <p:cTn id="35" presetID="2" presetClass="entr" presetSubtype="1" fill="hold" nodeType="withEffect">
                                      <p:stCondLst>
                                        <p:cond delay="1500"/>
                                      </p:stCondLst>
                                      <p:childTnLst>
                                        <p:set>
                                          <p:cBhvr>
                                            <p:cTn id="36" dur="1" fill="hold">
                                              <p:stCondLst>
                                                <p:cond delay="0"/>
                                              </p:stCondLst>
                                            </p:cTn>
                                            <p:tgtEl>
                                              <p:spTgt spid="5126"/>
                                            </p:tgtEl>
                                            <p:attrNameLst>
                                              <p:attrName>style.visibility</p:attrName>
                                            </p:attrNameLst>
                                          </p:cBhvr>
                                          <p:to>
                                            <p:strVal val="visible"/>
                                          </p:to>
                                        </p:set>
                                        <p:anim calcmode="lin" valueType="num">
                                          <p:cBhvr additive="base">
                                            <p:cTn id="37" dur="500" fill="hold"/>
                                            <p:tgtEl>
                                              <p:spTgt spid="5126"/>
                                            </p:tgtEl>
                                            <p:attrNameLst>
                                              <p:attrName>ppt_x</p:attrName>
                                            </p:attrNameLst>
                                          </p:cBhvr>
                                          <p:tavLst>
                                            <p:tav tm="0">
                                              <p:val>
                                                <p:strVal val="#ppt_x"/>
                                              </p:val>
                                            </p:tav>
                                            <p:tav tm="100000">
                                              <p:val>
                                                <p:strVal val="#ppt_x"/>
                                              </p:val>
                                            </p:tav>
                                          </p:tavLst>
                                        </p:anim>
                                        <p:anim calcmode="lin" valueType="num">
                                          <p:cBhvr additive="base">
                                            <p:cTn id="38" dur="500" fill="hold"/>
                                            <p:tgtEl>
                                              <p:spTgt spid="5126"/>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1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50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500" fill="hold"/>
                                            <p:tgtEl>
                                              <p:spTgt spid="5143"/>
                                            </p:tgtEl>
                                            <p:attrNameLst>
                                              <p:attrName>ppt_x</p:attrName>
                                            </p:attrNameLst>
                                          </p:cBhvr>
                                          <p:tavLst>
                                            <p:tav tm="0">
                                              <p:val>
                                                <p:strVal val="1+#ppt_w/2"/>
                                              </p:val>
                                            </p:tav>
                                            <p:tav tm="100000">
                                              <p:val>
                                                <p:strVal val="#ppt_x"/>
                                              </p:val>
                                            </p:tav>
                                          </p:tavLst>
                                        </p:anim>
                                        <p:anim calcmode="lin" valueType="num">
                                          <p:cBhvr additive="base">
                                            <p:cTn id="47" dur="500" fill="hold"/>
                                            <p:tgtEl>
                                              <p:spTgt spid="514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xit" presetSubtype="32" fill="hold" nodeType="afterEffect">
                                      <p:stCondLst>
                                        <p:cond delay="0"/>
                                      </p:stCondLst>
                                      <p:childTnLst>
                                        <p:anim calcmode="lin" valueType="num">
                                          <p:cBhvr>
                                            <p:cTn id="50" dur="500"/>
                                            <p:tgtEl>
                                              <p:spTgt spid="5126"/>
                                            </p:tgtEl>
                                            <p:attrNameLst>
                                              <p:attrName>ppt_w</p:attrName>
                                            </p:attrNameLst>
                                          </p:cBhvr>
                                          <p:tavLst>
                                            <p:tav tm="0">
                                              <p:val>
                                                <p:strVal val="ppt_w"/>
                                              </p:val>
                                            </p:tav>
                                            <p:tav tm="100000">
                                              <p:val>
                                                <p:fltVal val="0"/>
                                              </p:val>
                                            </p:tav>
                                          </p:tavLst>
                                        </p:anim>
                                        <p:anim calcmode="lin" valueType="num">
                                          <p:cBhvr>
                                            <p:cTn id="51" dur="500"/>
                                            <p:tgtEl>
                                              <p:spTgt spid="5126"/>
                                            </p:tgtEl>
                                            <p:attrNameLst>
                                              <p:attrName>ppt_h</p:attrName>
                                            </p:attrNameLst>
                                          </p:cBhvr>
                                          <p:tavLst>
                                            <p:tav tm="0">
                                              <p:val>
                                                <p:strVal val="ppt_h"/>
                                              </p:val>
                                            </p:tav>
                                            <p:tav tm="100000">
                                              <p:val>
                                                <p:fltVal val="0"/>
                                              </p:val>
                                            </p:tav>
                                          </p:tavLst>
                                        </p:anim>
                                        <p:animEffect transition="out" filter="fade">
                                          <p:cBhvr>
                                            <p:cTn id="52" dur="500"/>
                                            <p:tgtEl>
                                              <p:spTgt spid="5126"/>
                                            </p:tgtEl>
                                          </p:cBhvr>
                                        </p:animEffect>
                                        <p:set>
                                          <p:cBhvr>
                                            <p:cTn id="53" dur="1" fill="hold">
                                              <p:stCondLst>
                                                <p:cond delay="499"/>
                                              </p:stCondLst>
                                            </p:cTn>
                                            <p:tgtEl>
                                              <p:spTgt spid="5126"/>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9"/>
                                            </p:tgtEl>
                                            <p:attrNameLst>
                                              <p:attrName>ppt_w</p:attrName>
                                            </p:attrNameLst>
                                          </p:cBhvr>
                                          <p:tavLst>
                                            <p:tav tm="0">
                                              <p:val>
                                                <p:strVal val="ppt_w"/>
                                              </p:val>
                                            </p:tav>
                                            <p:tav tm="100000">
                                              <p:val>
                                                <p:fltVal val="0"/>
                                              </p:val>
                                            </p:tav>
                                          </p:tavLst>
                                        </p:anim>
                                        <p:anim calcmode="lin" valueType="num">
                                          <p:cBhvr>
                                            <p:cTn id="56" dur="500"/>
                                            <p:tgtEl>
                                              <p:spTgt spid="9"/>
                                            </p:tgtEl>
                                            <p:attrNameLst>
                                              <p:attrName>ppt_h</p:attrName>
                                            </p:attrNameLst>
                                          </p:cBhvr>
                                          <p:tavLst>
                                            <p:tav tm="0">
                                              <p:val>
                                                <p:strVal val="ppt_h"/>
                                              </p:val>
                                            </p:tav>
                                            <p:tav tm="100000">
                                              <p:val>
                                                <p:fltVal val="0"/>
                                              </p:val>
                                            </p:tav>
                                          </p:tavLst>
                                        </p:anim>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par>
                              <p:cTn id="69" fill="hold">
                                <p:stCondLst>
                                  <p:cond delay="5000"/>
                                </p:stCondLst>
                                <p:childTnLst>
                                  <p:par>
                                    <p:cTn id="70" presetID="53" presetClass="exit" presetSubtype="32" fill="hold" grpId="1" nodeType="afterEffect">
                                      <p:stCondLst>
                                        <p:cond delay="1500"/>
                                      </p:stCondLst>
                                      <p:childTnLst>
                                        <p:anim calcmode="lin" valueType="num">
                                          <p:cBhvr>
                                            <p:cTn id="71" dur="500"/>
                                            <p:tgtEl>
                                              <p:spTgt spid="21"/>
                                            </p:tgtEl>
                                            <p:attrNameLst>
                                              <p:attrName>ppt_w</p:attrName>
                                            </p:attrNameLst>
                                          </p:cBhvr>
                                          <p:tavLst>
                                            <p:tav tm="0">
                                              <p:val>
                                                <p:strVal val="ppt_w"/>
                                              </p:val>
                                            </p:tav>
                                            <p:tav tm="100000">
                                              <p:val>
                                                <p:fltVal val="0"/>
                                              </p:val>
                                            </p:tav>
                                          </p:tavLst>
                                        </p:anim>
                                        <p:anim calcmode="lin" valueType="num">
                                          <p:cBhvr>
                                            <p:cTn id="72" dur="500"/>
                                            <p:tgtEl>
                                              <p:spTgt spid="21"/>
                                            </p:tgtEl>
                                            <p:attrNameLst>
                                              <p:attrName>ppt_h</p:attrName>
                                            </p:attrNameLst>
                                          </p:cBhvr>
                                          <p:tavLst>
                                            <p:tav tm="0">
                                              <p:val>
                                                <p:strVal val="ppt_h"/>
                                              </p:val>
                                            </p:tav>
                                            <p:tav tm="100000">
                                              <p:val>
                                                <p:fltVal val="0"/>
                                              </p:val>
                                            </p:tav>
                                          </p:tavLst>
                                        </p:anim>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53" presetClass="exit" presetSubtype="32" fill="hold" grpId="1" nodeType="withEffect">
                                      <p:stCondLst>
                                        <p:cond delay="1500"/>
                                      </p:stCondLst>
                                      <p:childTnLst>
                                        <p:anim calcmode="lin" valueType="num">
                                          <p:cBhvr>
                                            <p:cTn id="76" dur="500"/>
                                            <p:tgtEl>
                                              <p:spTgt spid="38"/>
                                            </p:tgtEl>
                                            <p:attrNameLst>
                                              <p:attrName>ppt_w</p:attrName>
                                            </p:attrNameLst>
                                          </p:cBhvr>
                                          <p:tavLst>
                                            <p:tav tm="0">
                                              <p:val>
                                                <p:strVal val="ppt_w"/>
                                              </p:val>
                                            </p:tav>
                                            <p:tav tm="100000">
                                              <p:val>
                                                <p:fltVal val="0"/>
                                              </p:val>
                                            </p:tav>
                                          </p:tavLst>
                                        </p:anim>
                                        <p:anim calcmode="lin" valueType="num">
                                          <p:cBhvr>
                                            <p:cTn id="77" dur="500"/>
                                            <p:tgtEl>
                                              <p:spTgt spid="38"/>
                                            </p:tgtEl>
                                            <p:attrNameLst>
                                              <p:attrName>ppt_h</p:attrName>
                                            </p:attrNameLst>
                                          </p:cBhvr>
                                          <p:tavLst>
                                            <p:tav tm="0">
                                              <p:val>
                                                <p:strVal val="ppt_h"/>
                                              </p:val>
                                            </p:tav>
                                            <p:tav tm="100000">
                                              <p:val>
                                                <p:fltVal val="0"/>
                                              </p:val>
                                            </p:tav>
                                          </p:tavLst>
                                        </p:anim>
                                        <p:animEffect transition="out" filter="fade">
                                          <p:cBhvr>
                                            <p:cTn id="78" dur="500"/>
                                            <p:tgtEl>
                                              <p:spTgt spid="38"/>
                                            </p:tgtEl>
                                          </p:cBhvr>
                                        </p:animEffect>
                                        <p:set>
                                          <p:cBhvr>
                                            <p:cTn id="79" dur="1" fill="hold">
                                              <p:stCondLst>
                                                <p:cond delay="499"/>
                                              </p:stCondLst>
                                            </p:cTn>
                                            <p:tgtEl>
                                              <p:spTgt spid="38"/>
                                            </p:tgtEl>
                                            <p:attrNameLst>
                                              <p:attrName>style.visibility</p:attrName>
                                            </p:attrNameLst>
                                          </p:cBhvr>
                                          <p:to>
                                            <p:strVal val="hidden"/>
                                          </p:to>
                                        </p:set>
                                      </p:childTnLst>
                                    </p:cTn>
                                  </p:par>
                                  <p:par>
                                    <p:cTn id="80" presetID="53" presetClass="entr" presetSubtype="16" fill="hold" nodeType="withEffect">
                                      <p:stCondLst>
                                        <p:cond delay="1500"/>
                                      </p:stCondLst>
                                      <p:childTnLst>
                                        <p:set>
                                          <p:cBhvr>
                                            <p:cTn id="81" dur="1" fill="hold">
                                              <p:stCondLst>
                                                <p:cond delay="0"/>
                                              </p:stCondLst>
                                            </p:cTn>
                                            <p:tgtEl>
                                              <p:spTgt spid="5126"/>
                                            </p:tgtEl>
                                            <p:attrNameLst>
                                              <p:attrName>style.visibility</p:attrName>
                                            </p:attrNameLst>
                                          </p:cBhvr>
                                          <p:to>
                                            <p:strVal val="visible"/>
                                          </p:to>
                                        </p:set>
                                        <p:anim calcmode="lin" valueType="num">
                                          <p:cBhvr>
                                            <p:cTn id="82" dur="500" fill="hold"/>
                                            <p:tgtEl>
                                              <p:spTgt spid="5126"/>
                                            </p:tgtEl>
                                            <p:attrNameLst>
                                              <p:attrName>ppt_w</p:attrName>
                                            </p:attrNameLst>
                                          </p:cBhvr>
                                          <p:tavLst>
                                            <p:tav tm="0">
                                              <p:val>
                                                <p:fltVal val="0"/>
                                              </p:val>
                                            </p:tav>
                                            <p:tav tm="100000">
                                              <p:val>
                                                <p:strVal val="#ppt_w"/>
                                              </p:val>
                                            </p:tav>
                                          </p:tavLst>
                                        </p:anim>
                                        <p:anim calcmode="lin" valueType="num">
                                          <p:cBhvr>
                                            <p:cTn id="83" dur="500" fill="hold"/>
                                            <p:tgtEl>
                                              <p:spTgt spid="5126"/>
                                            </p:tgtEl>
                                            <p:attrNameLst>
                                              <p:attrName>ppt_h</p:attrName>
                                            </p:attrNameLst>
                                          </p:cBhvr>
                                          <p:tavLst>
                                            <p:tav tm="0">
                                              <p:val>
                                                <p:fltVal val="0"/>
                                              </p:val>
                                            </p:tav>
                                            <p:tav tm="100000">
                                              <p:val>
                                                <p:strVal val="#ppt_h"/>
                                              </p:val>
                                            </p:tav>
                                          </p:tavLst>
                                        </p:anim>
                                        <p:animEffect transition="in" filter="fade">
                                          <p:cBhvr>
                                            <p:cTn id="84" dur="500"/>
                                            <p:tgtEl>
                                              <p:spTgt spid="5126"/>
                                            </p:tgtEl>
                                          </p:cBhvr>
                                        </p:animEffect>
                                      </p:childTnLst>
                                    </p:cTn>
                                  </p:par>
                                  <p:par>
                                    <p:cTn id="85" presetID="53" presetClass="entr" presetSubtype="16" fill="hold" nodeType="withEffect">
                                      <p:stCondLst>
                                        <p:cond delay="150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cTn>
                                  </p:par>
                                </p:childTnLst>
                              </p:cTn>
                            </p:par>
                            <p:par>
                              <p:cTn id="90" fill="hold">
                                <p:stCondLst>
                                  <p:cond delay="7000"/>
                                </p:stCondLst>
                                <p:childTnLst>
                                  <p:par>
                                    <p:cTn id="91" presetID="2" presetClass="entr" presetSubtype="4" fill="hold" nodeType="afterEffect">
                                      <p:stCondLst>
                                        <p:cond delay="500"/>
                                      </p:stCondLst>
                                      <p:childTnLst>
                                        <p:set>
                                          <p:cBhvr>
                                            <p:cTn id="92" dur="1" fill="hold">
                                              <p:stCondLst>
                                                <p:cond delay="0"/>
                                              </p:stCondLst>
                                            </p:cTn>
                                            <p:tgtEl>
                                              <p:spTgt spid="5145"/>
                                            </p:tgtEl>
                                            <p:attrNameLst>
                                              <p:attrName>style.visibility</p:attrName>
                                            </p:attrNameLst>
                                          </p:cBhvr>
                                          <p:to>
                                            <p:strVal val="visible"/>
                                          </p:to>
                                        </p:set>
                                        <p:anim calcmode="lin" valueType="num">
                                          <p:cBhvr additive="base">
                                            <p:cTn id="93" dur="500" fill="hold"/>
                                            <p:tgtEl>
                                              <p:spTgt spid="5145"/>
                                            </p:tgtEl>
                                            <p:attrNameLst>
                                              <p:attrName>ppt_x</p:attrName>
                                            </p:attrNameLst>
                                          </p:cBhvr>
                                          <p:tavLst>
                                            <p:tav tm="0">
                                              <p:val>
                                                <p:strVal val="#ppt_x"/>
                                              </p:val>
                                            </p:tav>
                                            <p:tav tm="100000">
                                              <p:val>
                                                <p:strVal val="#ppt_x"/>
                                              </p:val>
                                            </p:tav>
                                          </p:tavLst>
                                        </p:anim>
                                        <p:anim calcmode="lin" valueType="num">
                                          <p:cBhvr additive="base">
                                            <p:cTn id="94" dur="500" fill="hold"/>
                                            <p:tgtEl>
                                              <p:spTgt spid="5145"/>
                                            </p:tgtEl>
                                            <p:attrNameLst>
                                              <p:attrName>ppt_y</p:attrName>
                                            </p:attrNameLst>
                                          </p:cBhvr>
                                          <p:tavLst>
                                            <p:tav tm="0">
                                              <p:val>
                                                <p:strVal val="1+#ppt_h/2"/>
                                              </p:val>
                                            </p:tav>
                                            <p:tav tm="100000">
                                              <p:val>
                                                <p:strVal val="#ppt_y"/>
                                              </p:val>
                                            </p:tav>
                                          </p:tavLst>
                                        </p:anim>
                                      </p:childTnLst>
                                    </p:cTn>
                                  </p:par>
                                </p:childTnLst>
                              </p:cTn>
                            </p:par>
                            <p:par>
                              <p:cTn id="95" fill="hold">
                                <p:stCondLst>
                                  <p:cond delay="8000"/>
                                </p:stCondLst>
                                <p:childTnLst>
                                  <p:par>
                                    <p:cTn id="96" presetID="42" presetClass="path" presetSubtype="0" fill="hold" nodeType="afterEffect">
                                      <p:stCondLst>
                                        <p:cond delay="0"/>
                                      </p:stCondLst>
                                      <p:childTnLst>
                                        <p:animMotion origin="layout" path="M -4.44444E-6 2.22222E-6 L 0.00608 0.02893 " pathEditMode="relative" rAng="0" ptsTypes="AA">
                                          <p:cBhvr>
                                            <p:cTn id="97" dur="500" fill="hold"/>
                                            <p:tgtEl>
                                              <p:spTgt spid="9"/>
                                            </p:tgtEl>
                                            <p:attrNameLst>
                                              <p:attrName>ppt_x</p:attrName>
                                              <p:attrName>ppt_y</p:attrName>
                                            </p:attrNameLst>
                                          </p:cBhvr>
                                          <p:rCtr x="295" y="1435"/>
                                        </p:animMotion>
                                      </p:childTnLst>
                                    </p:cTn>
                                  </p:par>
                                  <p:par>
                                    <p:cTn id="98" presetID="42" presetClass="path" presetSubtype="0" fill="hold" nodeType="withEffect">
                                      <p:stCondLst>
                                        <p:cond delay="0"/>
                                      </p:stCondLst>
                                      <p:childTnLst>
                                        <p:animMotion origin="layout" path="M 1.38889E-6 2.22222E-6 L 0.01024 0.02893 " pathEditMode="relative" rAng="0" ptsTypes="AA">
                                          <p:cBhvr>
                                            <p:cTn id="99" dur="500" fill="hold"/>
                                            <p:tgtEl>
                                              <p:spTgt spid="5126"/>
                                            </p:tgtEl>
                                            <p:attrNameLst>
                                              <p:attrName>ppt_x</p:attrName>
                                              <p:attrName>ppt_y</p:attrName>
                                            </p:attrNameLst>
                                          </p:cBhvr>
                                          <p:rCtr x="503" y="1435"/>
                                        </p:animMotion>
                                      </p:childTnLst>
                                    </p:cTn>
                                  </p:par>
                                  <p:par>
                                    <p:cTn id="100" presetID="42" presetClass="path" presetSubtype="0" fill="hold" nodeType="withEffect">
                                      <p:stCondLst>
                                        <p:cond delay="0"/>
                                      </p:stCondLst>
                                      <p:childTnLst>
                                        <p:animMotion origin="layout" path="M -3.88889E-6 -1.11111E-6 L 0.00226 0.02222 " pathEditMode="relative" rAng="0" ptsTypes="AA">
                                          <p:cBhvr>
                                            <p:cTn id="101" dur="1000" fill="hold"/>
                                            <p:tgtEl>
                                              <p:spTgt spid="5139"/>
                                            </p:tgtEl>
                                            <p:attrNameLst>
                                              <p:attrName>ppt_x</p:attrName>
                                              <p:attrName>ppt_y</p:attrName>
                                            </p:attrNameLst>
                                          </p:cBhvr>
                                          <p:rCtr x="104" y="1111"/>
                                        </p:animMotion>
                                      </p:childTnLst>
                                    </p:cTn>
                                  </p:par>
                                  <p:par>
                                    <p:cTn id="102" presetID="42" presetClass="path" presetSubtype="0" fill="hold" nodeType="withEffect">
                                      <p:stCondLst>
                                        <p:cond delay="0"/>
                                      </p:stCondLst>
                                      <p:childTnLst>
                                        <p:animMotion origin="layout" path="M -3.61111E-6 2.59259E-6 L 0.004 0.01967 " pathEditMode="relative" rAng="0" ptsTypes="AA">
                                          <p:cBhvr>
                                            <p:cTn id="103" dur="1000" fill="hold"/>
                                            <p:tgtEl>
                                              <p:spTgt spid="5138"/>
                                            </p:tgtEl>
                                            <p:attrNameLst>
                                              <p:attrName>ppt_x</p:attrName>
                                              <p:attrName>ppt_y</p:attrName>
                                            </p:attrNameLst>
                                          </p:cBhvr>
                                          <p:rCtr x="191" y="972"/>
                                        </p:animMotion>
                                      </p:childTnLst>
                                    </p:cTn>
                                  </p:par>
                                </p:childTnLst>
                              </p:cTn>
                            </p:par>
                            <p:par>
                              <p:cTn id="104" fill="hold">
                                <p:stCondLst>
                                  <p:cond delay="9000"/>
                                </p:stCondLst>
                                <p:childTnLst>
                                  <p:par>
                                    <p:cTn id="105" presetID="1" presetClass="exit"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childTnLst>
                              </p:cTn>
                            </p:par>
                            <p:par>
                              <p:cTn id="109" fill="hold">
                                <p:stCondLst>
                                  <p:cond delay="9000"/>
                                </p:stCondLst>
                                <p:childTnLst>
                                  <p:par>
                                    <p:cTn id="110" presetID="2" presetClass="entr" presetSubtype="4" fill="hold" nodeType="afterEffect">
                                      <p:stCondLst>
                                        <p:cond delay="1000"/>
                                      </p:stCondLst>
                                      <p:childTnLst>
                                        <p:set>
                                          <p:cBhvr>
                                            <p:cTn id="111" dur="1" fill="hold">
                                              <p:stCondLst>
                                                <p:cond delay="0"/>
                                              </p:stCondLst>
                                            </p:cTn>
                                            <p:tgtEl>
                                              <p:spTgt spid="5147"/>
                                            </p:tgtEl>
                                            <p:attrNameLst>
                                              <p:attrName>style.visibility</p:attrName>
                                            </p:attrNameLst>
                                          </p:cBhvr>
                                          <p:to>
                                            <p:strVal val="visible"/>
                                          </p:to>
                                        </p:set>
                                        <p:anim calcmode="lin" valueType="num">
                                          <p:cBhvr additive="base">
                                            <p:cTn id="112" dur="500" fill="hold"/>
                                            <p:tgtEl>
                                              <p:spTgt spid="5147"/>
                                            </p:tgtEl>
                                            <p:attrNameLst>
                                              <p:attrName>ppt_x</p:attrName>
                                            </p:attrNameLst>
                                          </p:cBhvr>
                                          <p:tavLst>
                                            <p:tav tm="0">
                                              <p:val>
                                                <p:strVal val="#ppt_x"/>
                                              </p:val>
                                            </p:tav>
                                            <p:tav tm="100000">
                                              <p:val>
                                                <p:strVal val="#ppt_x"/>
                                              </p:val>
                                            </p:tav>
                                          </p:tavLst>
                                        </p:anim>
                                        <p:anim calcmode="lin" valueType="num">
                                          <p:cBhvr additive="base">
                                            <p:cTn id="113" dur="500" fill="hold"/>
                                            <p:tgtEl>
                                              <p:spTgt spid="5147"/>
                                            </p:tgtEl>
                                            <p:attrNameLst>
                                              <p:attrName>ppt_y</p:attrName>
                                            </p:attrNameLst>
                                          </p:cBhvr>
                                          <p:tavLst>
                                            <p:tav tm="0">
                                              <p:val>
                                                <p:strVal val="1+#ppt_h/2"/>
                                              </p:val>
                                            </p:tav>
                                            <p:tav tm="100000">
                                              <p:val>
                                                <p:strVal val="#ppt_y"/>
                                              </p:val>
                                            </p:tav>
                                          </p:tavLst>
                                        </p:anim>
                                      </p:childTnLst>
                                    </p:cTn>
                                  </p:par>
                                </p:childTnLst>
                              </p:cTn>
                            </p:par>
                            <p:par>
                              <p:cTn id="114" fill="hold">
                                <p:stCondLst>
                                  <p:cond delay="10500"/>
                                </p:stCondLst>
                                <p:childTnLst>
                                  <p:par>
                                    <p:cTn id="115" presetID="42" presetClass="path" presetSubtype="0" fill="hold" nodeType="afterEffect">
                                      <p:stCondLst>
                                        <p:cond delay="0"/>
                                      </p:stCondLst>
                                      <p:childTnLst>
                                        <p:animMotion origin="layout" path="M 0.00608 0.02893 L -0.00972 0.02893 " pathEditMode="relative" rAng="0" ptsTypes="AA">
                                          <p:cBhvr>
                                            <p:cTn id="116" dur="500" fill="hold"/>
                                            <p:tgtEl>
                                              <p:spTgt spid="9"/>
                                            </p:tgtEl>
                                            <p:attrNameLst>
                                              <p:attrName>ppt_x</p:attrName>
                                              <p:attrName>ppt_y</p:attrName>
                                            </p:attrNameLst>
                                          </p:cBhvr>
                                          <p:rCtr x="-799" y="0"/>
                                        </p:animMotion>
                                      </p:childTnLst>
                                    </p:cTn>
                                  </p:par>
                                  <p:par>
                                    <p:cTn id="117" presetID="42" presetClass="path" presetSubtype="0" fill="hold" nodeType="withEffect">
                                      <p:stCondLst>
                                        <p:cond delay="0"/>
                                      </p:stCondLst>
                                      <p:childTnLst>
                                        <p:animMotion origin="layout" path="M 0.004 0.01967 L 0.004 -0.01181 " pathEditMode="relative" rAng="0" ptsTypes="AA">
                                          <p:cBhvr>
                                            <p:cTn id="118" dur="500" fill="hold"/>
                                            <p:tgtEl>
                                              <p:spTgt spid="5138"/>
                                            </p:tgtEl>
                                            <p:attrNameLst>
                                              <p:attrName>ppt_x</p:attrName>
                                              <p:attrName>ppt_y</p:attrName>
                                            </p:attrNameLst>
                                          </p:cBhvr>
                                          <p:rCtr x="0" y="-1574"/>
                                        </p:animMotion>
                                      </p:childTnLst>
                                    </p:cTn>
                                  </p:par>
                                </p:childTnLst>
                              </p:cTn>
                            </p:par>
                            <p:par>
                              <p:cTn id="119" fill="hold">
                                <p:stCondLst>
                                  <p:cond delay="11000"/>
                                </p:stCondLst>
                                <p:childTnLst>
                                  <p:par>
                                    <p:cTn id="120" presetID="1" presetClass="exit" presetSubtype="0" fill="hold" grpId="1" nodeType="afterEffect">
                                      <p:stCondLst>
                                        <p:cond delay="0"/>
                                      </p:stCondLst>
                                      <p:childTnLst>
                                        <p:set>
                                          <p:cBhvr>
                                            <p:cTn id="121" dur="1" fill="hold">
                                              <p:stCondLst>
                                                <p:cond delay="0"/>
                                              </p:stCondLst>
                                            </p:cTn>
                                            <p:tgtEl>
                                              <p:spTgt spid="28"/>
                                            </p:tgtEl>
                                            <p:attrNameLst>
                                              <p:attrName>style.visibility</p:attrName>
                                            </p:attrNameLst>
                                          </p:cBhvr>
                                          <p:to>
                                            <p:strVal val="hidden"/>
                                          </p:to>
                                        </p:set>
                                      </p:childTnLst>
                                    </p:cTn>
                                  </p:par>
                                  <p:par>
                                    <p:cTn id="122" presetID="1" presetClass="entr" presetSubtype="0" fill="hold" grpId="0" nodeType="withEffect">
                                      <p:stCondLst>
                                        <p:cond delay="0"/>
                                      </p:stCondLst>
                                      <p:childTnLst>
                                        <p:set>
                                          <p:cBhvr>
                                            <p:cTn id="123" dur="1" fill="hold">
                                              <p:stCondLst>
                                                <p:cond delay="0"/>
                                              </p:stCondLst>
                                            </p:cTn>
                                            <p:tgtEl>
                                              <p:spTgt spid="2"/>
                                            </p:tgtEl>
                                            <p:attrNameLst>
                                              <p:attrName>style.visibility</p:attrName>
                                            </p:attrNameLst>
                                          </p:cBhvr>
                                          <p:to>
                                            <p:strVal val="visible"/>
                                          </p:to>
                                        </p:set>
                                      </p:childTnLst>
                                    </p:cTn>
                                  </p:par>
                                </p:childTnLst>
                              </p:cTn>
                            </p:par>
                            <p:par>
                              <p:cTn id="124" fill="hold">
                                <p:stCondLst>
                                  <p:cond delay="11000"/>
                                </p:stCondLst>
                                <p:childTnLst>
                                  <p:par>
                                    <p:cTn id="125" presetID="2" presetClass="entr" presetSubtype="4" fill="hold" nodeType="afterEffect">
                                      <p:stCondLst>
                                        <p:cond delay="1000"/>
                                      </p:stCondLst>
                                      <p:childTnLst>
                                        <p:set>
                                          <p:cBhvr>
                                            <p:cTn id="126" dur="1" fill="hold">
                                              <p:stCondLst>
                                                <p:cond delay="0"/>
                                              </p:stCondLst>
                                            </p:cTn>
                                            <p:tgtEl>
                                              <p:spTgt spid="5149"/>
                                            </p:tgtEl>
                                            <p:attrNameLst>
                                              <p:attrName>style.visibility</p:attrName>
                                            </p:attrNameLst>
                                          </p:cBhvr>
                                          <p:to>
                                            <p:strVal val="visible"/>
                                          </p:to>
                                        </p:set>
                                        <p:anim calcmode="lin" valueType="num">
                                          <p:cBhvr additive="base">
                                            <p:cTn id="127" dur="500" fill="hold"/>
                                            <p:tgtEl>
                                              <p:spTgt spid="5149"/>
                                            </p:tgtEl>
                                            <p:attrNameLst>
                                              <p:attrName>ppt_x</p:attrName>
                                            </p:attrNameLst>
                                          </p:cBhvr>
                                          <p:tavLst>
                                            <p:tav tm="0">
                                              <p:val>
                                                <p:strVal val="#ppt_x"/>
                                              </p:val>
                                            </p:tav>
                                            <p:tav tm="100000">
                                              <p:val>
                                                <p:strVal val="#ppt_x"/>
                                              </p:val>
                                            </p:tav>
                                          </p:tavLst>
                                        </p:anim>
                                        <p:anim calcmode="lin" valueType="num">
                                          <p:cBhvr additive="base">
                                            <p:cTn id="128" dur="500" fill="hold"/>
                                            <p:tgtEl>
                                              <p:spTgt spid="5149"/>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42" presetClass="path" presetSubtype="0" fill="hold" nodeType="afterEffect">
                                      <p:stCondLst>
                                        <p:cond delay="0"/>
                                      </p:stCondLst>
                                      <p:childTnLst>
                                        <p:animMotion origin="layout" path="M 0.01024 0.02893 L -0.00538 0.02893 " pathEditMode="relative" rAng="0" ptsTypes="AA">
                                          <p:cBhvr>
                                            <p:cTn id="131" dur="500" fill="hold"/>
                                            <p:tgtEl>
                                              <p:spTgt spid="5126"/>
                                            </p:tgtEl>
                                            <p:attrNameLst>
                                              <p:attrName>ppt_x</p:attrName>
                                              <p:attrName>ppt_y</p:attrName>
                                            </p:attrNameLst>
                                          </p:cBhvr>
                                          <p:rCtr x="-781" y="0"/>
                                        </p:animMotion>
                                      </p:childTnLst>
                                    </p:cTn>
                                  </p:par>
                                  <p:par>
                                    <p:cTn id="132" presetID="42" presetClass="path" presetSubtype="0" fill="hold" nodeType="withEffect">
                                      <p:stCondLst>
                                        <p:cond delay="0"/>
                                      </p:stCondLst>
                                      <p:childTnLst>
                                        <p:animMotion origin="layout" path="M 0.00226 0.02222 L 0.00226 -0.00926 " pathEditMode="relative" rAng="0" ptsTypes="AA">
                                          <p:cBhvr>
                                            <p:cTn id="133" dur="500" fill="hold"/>
                                            <p:tgtEl>
                                              <p:spTgt spid="5139"/>
                                            </p:tgtEl>
                                            <p:attrNameLst>
                                              <p:attrName>ppt_x</p:attrName>
                                              <p:attrName>ppt_y</p:attrName>
                                            </p:attrNameLst>
                                          </p:cBhvr>
                                          <p:rCtr x="0" y="-1574"/>
                                        </p:animMotion>
                                      </p:childTnLst>
                                    </p:cTn>
                                  </p:par>
                                </p:childTnLst>
                              </p:cTn>
                            </p:par>
                            <p:par>
                              <p:cTn id="134" fill="hold">
                                <p:stCondLst>
                                  <p:cond delay="13000"/>
                                </p:stCondLst>
                                <p:childTnLst>
                                  <p:par>
                                    <p:cTn id="135" presetID="1" presetClass="exit" presetSubtype="0" fill="hold" grpId="1" nodeType="afterEffect">
                                      <p:stCondLst>
                                        <p:cond delay="0"/>
                                      </p:stCondLst>
                                      <p:childTnLst>
                                        <p:set>
                                          <p:cBhvr>
                                            <p:cTn id="136" dur="1" fill="hold">
                                              <p:stCondLst>
                                                <p:cond delay="0"/>
                                              </p:stCondLst>
                                            </p:cTn>
                                            <p:tgtEl>
                                              <p:spTgt spid="2"/>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 presetClass="exit" presetSubtype="8" fill="hold" nodeType="clickEffect">
                                      <p:stCondLst>
                                        <p:cond delay="0"/>
                                      </p:stCondLst>
                                      <p:childTnLst>
                                        <p:anim calcmode="lin" valueType="num">
                                          <p:cBhvr additive="base">
                                            <p:cTn id="142" dur="500"/>
                                            <p:tgtEl>
                                              <p:spTgt spid="5141"/>
                                            </p:tgtEl>
                                            <p:attrNameLst>
                                              <p:attrName>ppt_x</p:attrName>
                                            </p:attrNameLst>
                                          </p:cBhvr>
                                          <p:tavLst>
                                            <p:tav tm="0">
                                              <p:val>
                                                <p:strVal val="ppt_x"/>
                                              </p:val>
                                            </p:tav>
                                            <p:tav tm="100000">
                                              <p:val>
                                                <p:strVal val="0-ppt_w/2"/>
                                              </p:val>
                                            </p:tav>
                                          </p:tavLst>
                                        </p:anim>
                                        <p:anim calcmode="lin" valueType="num">
                                          <p:cBhvr additive="base">
                                            <p:cTn id="143" dur="500"/>
                                            <p:tgtEl>
                                              <p:spTgt spid="5141"/>
                                            </p:tgtEl>
                                            <p:attrNameLst>
                                              <p:attrName>ppt_y</p:attrName>
                                            </p:attrNameLst>
                                          </p:cBhvr>
                                          <p:tavLst>
                                            <p:tav tm="0">
                                              <p:val>
                                                <p:strVal val="ppt_y"/>
                                              </p:val>
                                            </p:tav>
                                            <p:tav tm="100000">
                                              <p:val>
                                                <p:strVal val="ppt_y"/>
                                              </p:val>
                                            </p:tav>
                                          </p:tavLst>
                                        </p:anim>
                                        <p:set>
                                          <p:cBhvr>
                                            <p:cTn id="144" dur="1" fill="hold">
                                              <p:stCondLst>
                                                <p:cond delay="499"/>
                                              </p:stCondLst>
                                            </p:cTn>
                                            <p:tgtEl>
                                              <p:spTgt spid="5141"/>
                                            </p:tgtEl>
                                            <p:attrNameLst>
                                              <p:attrName>style.visibility</p:attrName>
                                            </p:attrNameLst>
                                          </p:cBhvr>
                                          <p:to>
                                            <p:strVal val="hidden"/>
                                          </p:to>
                                        </p:set>
                                      </p:childTnLst>
                                    </p:cTn>
                                  </p:par>
                                  <p:par>
                                    <p:cTn id="145" presetID="2" presetClass="exit" presetSubtype="2" fill="hold" nodeType="withEffect">
                                      <p:stCondLst>
                                        <p:cond delay="0"/>
                                      </p:stCondLst>
                                      <p:childTnLst>
                                        <p:anim calcmode="lin" valueType="num">
                                          <p:cBhvr additive="base">
                                            <p:cTn id="146" dur="500"/>
                                            <p:tgtEl>
                                              <p:spTgt spid="5143"/>
                                            </p:tgtEl>
                                            <p:attrNameLst>
                                              <p:attrName>ppt_x</p:attrName>
                                            </p:attrNameLst>
                                          </p:cBhvr>
                                          <p:tavLst>
                                            <p:tav tm="0">
                                              <p:val>
                                                <p:strVal val="ppt_x"/>
                                              </p:val>
                                            </p:tav>
                                            <p:tav tm="100000">
                                              <p:val>
                                                <p:strVal val="1+ppt_w/2"/>
                                              </p:val>
                                            </p:tav>
                                          </p:tavLst>
                                        </p:anim>
                                        <p:anim calcmode="lin" valueType="num">
                                          <p:cBhvr additive="base">
                                            <p:cTn id="147" dur="500"/>
                                            <p:tgtEl>
                                              <p:spTgt spid="5143"/>
                                            </p:tgtEl>
                                            <p:attrNameLst>
                                              <p:attrName>ppt_y</p:attrName>
                                            </p:attrNameLst>
                                          </p:cBhvr>
                                          <p:tavLst>
                                            <p:tav tm="0">
                                              <p:val>
                                                <p:strVal val="ppt_y"/>
                                              </p:val>
                                            </p:tav>
                                            <p:tav tm="100000">
                                              <p:val>
                                                <p:strVal val="ppt_y"/>
                                              </p:val>
                                            </p:tav>
                                          </p:tavLst>
                                        </p:anim>
                                        <p:set>
                                          <p:cBhvr>
                                            <p:cTn id="148" dur="1" fill="hold">
                                              <p:stCondLst>
                                                <p:cond delay="499"/>
                                              </p:stCondLst>
                                            </p:cTn>
                                            <p:tgtEl>
                                              <p:spTgt spid="5143"/>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5145"/>
                                            </p:tgtEl>
                                            <p:attrNameLst>
                                              <p:attrName>ppt_x</p:attrName>
                                            </p:attrNameLst>
                                          </p:cBhvr>
                                          <p:tavLst>
                                            <p:tav tm="0">
                                              <p:val>
                                                <p:strVal val="ppt_x"/>
                                              </p:val>
                                            </p:tav>
                                            <p:tav tm="100000">
                                              <p:val>
                                                <p:strVal val="ppt_x"/>
                                              </p:val>
                                            </p:tav>
                                          </p:tavLst>
                                        </p:anim>
                                        <p:anim calcmode="lin" valueType="num">
                                          <p:cBhvr additive="base">
                                            <p:cTn id="151" dur="500"/>
                                            <p:tgtEl>
                                              <p:spTgt spid="5145"/>
                                            </p:tgtEl>
                                            <p:attrNameLst>
                                              <p:attrName>ppt_y</p:attrName>
                                            </p:attrNameLst>
                                          </p:cBhvr>
                                          <p:tavLst>
                                            <p:tav tm="0">
                                              <p:val>
                                                <p:strVal val="ppt_y"/>
                                              </p:val>
                                            </p:tav>
                                            <p:tav tm="100000">
                                              <p:val>
                                                <p:strVal val="1+ppt_h/2"/>
                                              </p:val>
                                            </p:tav>
                                          </p:tavLst>
                                        </p:anim>
                                        <p:set>
                                          <p:cBhvr>
                                            <p:cTn id="152" dur="1" fill="hold">
                                              <p:stCondLst>
                                                <p:cond delay="499"/>
                                              </p:stCondLst>
                                            </p:cTn>
                                            <p:tgtEl>
                                              <p:spTgt spid="5145"/>
                                            </p:tgtEl>
                                            <p:attrNameLst>
                                              <p:attrName>style.visibility</p:attrName>
                                            </p:attrNameLst>
                                          </p:cBhvr>
                                          <p:to>
                                            <p:strVal val="hidden"/>
                                          </p:to>
                                        </p:set>
                                      </p:childTnLst>
                                    </p:cTn>
                                  </p:par>
                                </p:childTnLst>
                              </p:cTn>
                            </p:par>
                            <p:par>
                              <p:cTn id="153" fill="hold">
                                <p:stCondLst>
                                  <p:cond delay="500"/>
                                </p:stCondLst>
                                <p:childTnLst>
                                  <p:par>
                                    <p:cTn id="154" presetID="2" presetClass="exit" presetSubtype="4" fill="hold" nodeType="afterEffect">
                                      <p:stCondLst>
                                        <p:cond delay="0"/>
                                      </p:stCondLst>
                                      <p:childTnLst>
                                        <p:anim calcmode="lin" valueType="num">
                                          <p:cBhvr additive="base">
                                            <p:cTn id="155" dur="500"/>
                                            <p:tgtEl>
                                              <p:spTgt spid="5147"/>
                                            </p:tgtEl>
                                            <p:attrNameLst>
                                              <p:attrName>ppt_x</p:attrName>
                                            </p:attrNameLst>
                                          </p:cBhvr>
                                          <p:tavLst>
                                            <p:tav tm="0">
                                              <p:val>
                                                <p:strVal val="ppt_x"/>
                                              </p:val>
                                            </p:tav>
                                            <p:tav tm="100000">
                                              <p:val>
                                                <p:strVal val="ppt_x"/>
                                              </p:val>
                                            </p:tav>
                                          </p:tavLst>
                                        </p:anim>
                                        <p:anim calcmode="lin" valueType="num">
                                          <p:cBhvr additive="base">
                                            <p:cTn id="156" dur="500"/>
                                            <p:tgtEl>
                                              <p:spTgt spid="5147"/>
                                            </p:tgtEl>
                                            <p:attrNameLst>
                                              <p:attrName>ppt_y</p:attrName>
                                            </p:attrNameLst>
                                          </p:cBhvr>
                                          <p:tavLst>
                                            <p:tav tm="0">
                                              <p:val>
                                                <p:strVal val="ppt_y"/>
                                              </p:val>
                                            </p:tav>
                                            <p:tav tm="100000">
                                              <p:val>
                                                <p:strVal val="1+ppt_h/2"/>
                                              </p:val>
                                            </p:tav>
                                          </p:tavLst>
                                        </p:anim>
                                        <p:set>
                                          <p:cBhvr>
                                            <p:cTn id="157" dur="1" fill="hold">
                                              <p:stCondLst>
                                                <p:cond delay="499"/>
                                              </p:stCondLst>
                                            </p:cTn>
                                            <p:tgtEl>
                                              <p:spTgt spid="5147"/>
                                            </p:tgtEl>
                                            <p:attrNameLst>
                                              <p:attrName>style.visibility</p:attrName>
                                            </p:attrNameLst>
                                          </p:cBhvr>
                                          <p:to>
                                            <p:strVal val="hidden"/>
                                          </p:to>
                                        </p:set>
                                      </p:childTnLst>
                                    </p:cTn>
                                  </p:par>
                                </p:childTnLst>
                              </p:cTn>
                            </p:par>
                            <p:par>
                              <p:cTn id="158" fill="hold">
                                <p:stCondLst>
                                  <p:cond delay="1000"/>
                                </p:stCondLst>
                                <p:childTnLst>
                                  <p:par>
                                    <p:cTn id="159" presetID="2" presetClass="exit" presetSubtype="4" fill="hold" nodeType="afterEffect">
                                      <p:stCondLst>
                                        <p:cond delay="0"/>
                                      </p:stCondLst>
                                      <p:childTnLst>
                                        <p:anim calcmode="lin" valueType="num">
                                          <p:cBhvr additive="base">
                                            <p:cTn id="160" dur="500"/>
                                            <p:tgtEl>
                                              <p:spTgt spid="5149"/>
                                            </p:tgtEl>
                                            <p:attrNameLst>
                                              <p:attrName>ppt_x</p:attrName>
                                            </p:attrNameLst>
                                          </p:cBhvr>
                                          <p:tavLst>
                                            <p:tav tm="0">
                                              <p:val>
                                                <p:strVal val="ppt_x"/>
                                              </p:val>
                                            </p:tav>
                                            <p:tav tm="100000">
                                              <p:val>
                                                <p:strVal val="ppt_x"/>
                                              </p:val>
                                            </p:tav>
                                          </p:tavLst>
                                        </p:anim>
                                        <p:anim calcmode="lin" valueType="num">
                                          <p:cBhvr additive="base">
                                            <p:cTn id="161" dur="500"/>
                                            <p:tgtEl>
                                              <p:spTgt spid="5149"/>
                                            </p:tgtEl>
                                            <p:attrNameLst>
                                              <p:attrName>ppt_y</p:attrName>
                                            </p:attrNameLst>
                                          </p:cBhvr>
                                          <p:tavLst>
                                            <p:tav tm="0">
                                              <p:val>
                                                <p:strVal val="ppt_y"/>
                                              </p:val>
                                            </p:tav>
                                            <p:tav tm="100000">
                                              <p:val>
                                                <p:strVal val="1+ppt_h/2"/>
                                              </p:val>
                                            </p:tav>
                                          </p:tavLst>
                                        </p:anim>
                                        <p:set>
                                          <p:cBhvr>
                                            <p:cTn id="162" dur="1" fill="hold">
                                              <p:stCondLst>
                                                <p:cond delay="499"/>
                                              </p:stCondLst>
                                            </p:cTn>
                                            <p:tgtEl>
                                              <p:spTgt spid="5149"/>
                                            </p:tgtEl>
                                            <p:attrNameLst>
                                              <p:attrName>style.visibility</p:attrName>
                                            </p:attrNameLst>
                                          </p:cBhvr>
                                          <p:to>
                                            <p:strVal val="hidden"/>
                                          </p:to>
                                        </p:set>
                                      </p:childTnLst>
                                    </p:cTn>
                                  </p:par>
                                </p:childTnLst>
                              </p:cTn>
                            </p:par>
                            <p:par>
                              <p:cTn id="163" fill="hold">
                                <p:stCondLst>
                                  <p:cond delay="1500"/>
                                </p:stCondLst>
                                <p:childTnLst>
                                  <p:par>
                                    <p:cTn id="164" presetID="1" presetClass="exit" presetSubtype="0" fill="hold" grpId="1" nodeType="afterEffect">
                                      <p:stCondLst>
                                        <p:cond delay="0"/>
                                      </p:stCondLst>
                                      <p:childTnLst>
                                        <p:set>
                                          <p:cBhvr>
                                            <p:cTn id="165" dur="1" fill="hold">
                                              <p:stCondLst>
                                                <p:cond delay="0"/>
                                              </p:stCondLst>
                                            </p:cTn>
                                            <p:tgtEl>
                                              <p:spTgt spid="3"/>
                                            </p:tgtEl>
                                            <p:attrNameLst>
                                              <p:attrName>style.visibility</p:attrName>
                                            </p:attrNameLst>
                                          </p:cBhvr>
                                          <p:to>
                                            <p:strVal val="hidden"/>
                                          </p:to>
                                        </p:set>
                                      </p:childTnLst>
                                    </p:cTn>
                                  </p:par>
                                  <p:par>
                                    <p:cTn id="166" presetID="1" presetClass="entr" presetSubtype="0" fill="hold" grpId="0" nodeType="withEffect">
                                      <p:stCondLst>
                                        <p:cond delay="0"/>
                                      </p:stCondLst>
                                      <p:childTnLst>
                                        <p:set>
                                          <p:cBhvr>
                                            <p:cTn id="167" dur="1" fill="hold">
                                              <p:stCondLst>
                                                <p:cond delay="0"/>
                                              </p:stCondLst>
                                            </p:cTn>
                                            <p:tgtEl>
                                              <p:spTgt spid="31"/>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ntr" presetSubtype="12" fill="hold" nodeType="clickEffect">
                                      <p:stCondLst>
                                        <p:cond delay="0"/>
                                      </p:stCondLst>
                                      <p:childTnLst>
                                        <p:set>
                                          <p:cBhvr>
                                            <p:cTn id="171" dur="1" fill="hold">
                                              <p:stCondLst>
                                                <p:cond delay="0"/>
                                              </p:stCondLst>
                                            </p:cTn>
                                            <p:tgtEl>
                                              <p:spTgt spid="10"/>
                                            </p:tgtEl>
                                            <p:attrNameLst>
                                              <p:attrName>style.visibility</p:attrName>
                                            </p:attrNameLst>
                                          </p:cBhvr>
                                          <p:to>
                                            <p:strVal val="visible"/>
                                          </p:to>
                                        </p:set>
                                        <p:anim calcmode="lin" valueType="num">
                                          <p:cBhvr additive="base">
                                            <p:cTn id="172" dur="500" fill="hold"/>
                                            <p:tgtEl>
                                              <p:spTgt spid="10"/>
                                            </p:tgtEl>
                                            <p:attrNameLst>
                                              <p:attrName>ppt_x</p:attrName>
                                            </p:attrNameLst>
                                          </p:cBhvr>
                                          <p:tavLst>
                                            <p:tav tm="0">
                                              <p:val>
                                                <p:strVal val="0-#ppt_w/2"/>
                                              </p:val>
                                            </p:tav>
                                            <p:tav tm="100000">
                                              <p:val>
                                                <p:strVal val="#ppt_x"/>
                                              </p:val>
                                            </p:tav>
                                          </p:tavLst>
                                        </p:anim>
                                        <p:anim calcmode="lin" valueType="num">
                                          <p:cBhvr additive="base">
                                            <p:cTn id="173" dur="500" fill="hold"/>
                                            <p:tgtEl>
                                              <p:spTgt spid="10"/>
                                            </p:tgtEl>
                                            <p:attrNameLst>
                                              <p:attrName>ppt_y</p:attrName>
                                            </p:attrNameLst>
                                          </p:cBhvr>
                                          <p:tavLst>
                                            <p:tav tm="0">
                                              <p:val>
                                                <p:strVal val="1+#ppt_h/2"/>
                                              </p:val>
                                            </p:tav>
                                            <p:tav tm="100000">
                                              <p:val>
                                                <p:strVal val="#ppt_y"/>
                                              </p:val>
                                            </p:tav>
                                          </p:tavLst>
                                        </p:anim>
                                      </p:childTnLst>
                                    </p:cTn>
                                  </p:par>
                                  <p:par>
                                    <p:cTn id="174" presetID="2" presetClass="entr" presetSubtype="9" fill="hold" nodeType="withEffect">
                                      <p:stCondLst>
                                        <p:cond delay="0"/>
                                      </p:stCondLst>
                                      <p:childTnLst>
                                        <p:set>
                                          <p:cBhvr>
                                            <p:cTn id="175" dur="1" fill="hold">
                                              <p:stCondLst>
                                                <p:cond delay="0"/>
                                              </p:stCondLst>
                                            </p:cTn>
                                            <p:tgtEl>
                                              <p:spTgt spid="11"/>
                                            </p:tgtEl>
                                            <p:attrNameLst>
                                              <p:attrName>style.visibility</p:attrName>
                                            </p:attrNameLst>
                                          </p:cBhvr>
                                          <p:to>
                                            <p:strVal val="visible"/>
                                          </p:to>
                                        </p:set>
                                        <p:anim calcmode="lin" valueType="num">
                                          <p:cBhvr additive="base">
                                            <p:cTn id="176" dur="500" fill="hold"/>
                                            <p:tgtEl>
                                              <p:spTgt spid="11"/>
                                            </p:tgtEl>
                                            <p:attrNameLst>
                                              <p:attrName>ppt_x</p:attrName>
                                            </p:attrNameLst>
                                          </p:cBhvr>
                                          <p:tavLst>
                                            <p:tav tm="0">
                                              <p:val>
                                                <p:strVal val="0-#ppt_w/2"/>
                                              </p:val>
                                            </p:tav>
                                            <p:tav tm="100000">
                                              <p:val>
                                                <p:strVal val="#ppt_x"/>
                                              </p:val>
                                            </p:tav>
                                          </p:tavLst>
                                        </p:anim>
                                        <p:anim calcmode="lin" valueType="num">
                                          <p:cBhvr additive="base">
                                            <p:cTn id="177" dur="500" fill="hold"/>
                                            <p:tgtEl>
                                              <p:spTgt spid="11"/>
                                            </p:tgtEl>
                                            <p:attrNameLst>
                                              <p:attrName>ppt_y</p:attrName>
                                            </p:attrNameLst>
                                          </p:cBhvr>
                                          <p:tavLst>
                                            <p:tav tm="0">
                                              <p:val>
                                                <p:strVal val="0-#ppt_h/2"/>
                                              </p:val>
                                            </p:tav>
                                            <p:tav tm="100000">
                                              <p:val>
                                                <p:strVal val="#ppt_y"/>
                                              </p:val>
                                            </p:tav>
                                          </p:tavLst>
                                        </p:anim>
                                      </p:childTnLst>
                                    </p:cTn>
                                  </p:par>
                                  <p:par>
                                    <p:cTn id="178" presetID="2" presetClass="entr" presetSubtype="1" fill="hold" nodeType="withEffect">
                                      <p:stCondLst>
                                        <p:cond delay="0"/>
                                      </p:stCondLst>
                                      <p:childTnLst>
                                        <p:set>
                                          <p:cBhvr>
                                            <p:cTn id="179" dur="1" fill="hold">
                                              <p:stCondLst>
                                                <p:cond delay="0"/>
                                              </p:stCondLst>
                                            </p:cTn>
                                            <p:tgtEl>
                                              <p:spTgt spid="14"/>
                                            </p:tgtEl>
                                            <p:attrNameLst>
                                              <p:attrName>style.visibility</p:attrName>
                                            </p:attrNameLst>
                                          </p:cBhvr>
                                          <p:to>
                                            <p:strVal val="visible"/>
                                          </p:to>
                                        </p:set>
                                        <p:anim calcmode="lin" valueType="num">
                                          <p:cBhvr additive="base">
                                            <p:cTn id="180" dur="500" fill="hold"/>
                                            <p:tgtEl>
                                              <p:spTgt spid="14"/>
                                            </p:tgtEl>
                                            <p:attrNameLst>
                                              <p:attrName>ppt_x</p:attrName>
                                            </p:attrNameLst>
                                          </p:cBhvr>
                                          <p:tavLst>
                                            <p:tav tm="0">
                                              <p:val>
                                                <p:strVal val="#ppt_x"/>
                                              </p:val>
                                            </p:tav>
                                            <p:tav tm="100000">
                                              <p:val>
                                                <p:strVal val="#ppt_x"/>
                                              </p:val>
                                            </p:tav>
                                          </p:tavLst>
                                        </p:anim>
                                        <p:anim calcmode="lin" valueType="num">
                                          <p:cBhvr additive="base">
                                            <p:cTn id="181" dur="500" fill="hold"/>
                                            <p:tgtEl>
                                              <p:spTgt spid="14"/>
                                            </p:tgtEl>
                                            <p:attrNameLst>
                                              <p:attrName>ppt_y</p:attrName>
                                            </p:attrNameLst>
                                          </p:cBhvr>
                                          <p:tavLst>
                                            <p:tav tm="0">
                                              <p:val>
                                                <p:strVal val="0-#ppt_h/2"/>
                                              </p:val>
                                            </p:tav>
                                            <p:tav tm="100000">
                                              <p:val>
                                                <p:strVal val="#ppt_y"/>
                                              </p:val>
                                            </p:tav>
                                          </p:tavLst>
                                        </p:anim>
                                      </p:childTnLst>
                                    </p:cTn>
                                  </p:par>
                                  <p:par>
                                    <p:cTn id="182" presetID="2" presetClass="entr" presetSubtype="3" fill="hold" nodeType="withEffect">
                                      <p:stCondLst>
                                        <p:cond delay="0"/>
                                      </p:stCondLst>
                                      <p:childTnLst>
                                        <p:set>
                                          <p:cBhvr>
                                            <p:cTn id="183" dur="1" fill="hold">
                                              <p:stCondLst>
                                                <p:cond delay="0"/>
                                              </p:stCondLst>
                                            </p:cTn>
                                            <p:tgtEl>
                                              <p:spTgt spid="5135"/>
                                            </p:tgtEl>
                                            <p:attrNameLst>
                                              <p:attrName>style.visibility</p:attrName>
                                            </p:attrNameLst>
                                          </p:cBhvr>
                                          <p:to>
                                            <p:strVal val="visible"/>
                                          </p:to>
                                        </p:set>
                                        <p:anim calcmode="lin" valueType="num">
                                          <p:cBhvr additive="base">
                                            <p:cTn id="184" dur="500" fill="hold"/>
                                            <p:tgtEl>
                                              <p:spTgt spid="5135"/>
                                            </p:tgtEl>
                                            <p:attrNameLst>
                                              <p:attrName>ppt_x</p:attrName>
                                            </p:attrNameLst>
                                          </p:cBhvr>
                                          <p:tavLst>
                                            <p:tav tm="0">
                                              <p:val>
                                                <p:strVal val="1+#ppt_w/2"/>
                                              </p:val>
                                            </p:tav>
                                            <p:tav tm="100000">
                                              <p:val>
                                                <p:strVal val="#ppt_x"/>
                                              </p:val>
                                            </p:tav>
                                          </p:tavLst>
                                        </p:anim>
                                        <p:anim calcmode="lin" valueType="num">
                                          <p:cBhvr additive="base">
                                            <p:cTn id="185" dur="500" fill="hold"/>
                                            <p:tgtEl>
                                              <p:spTgt spid="5135"/>
                                            </p:tgtEl>
                                            <p:attrNameLst>
                                              <p:attrName>ppt_y</p:attrName>
                                            </p:attrNameLst>
                                          </p:cBhvr>
                                          <p:tavLst>
                                            <p:tav tm="0">
                                              <p:val>
                                                <p:strVal val="0-#ppt_h/2"/>
                                              </p:val>
                                            </p:tav>
                                            <p:tav tm="100000">
                                              <p:val>
                                                <p:strVal val="#ppt_y"/>
                                              </p:val>
                                            </p:tav>
                                          </p:tavLst>
                                        </p:anim>
                                      </p:childTnLst>
                                    </p:cTn>
                                  </p:par>
                                  <p:par>
                                    <p:cTn id="186" presetID="2" presetClass="entr" presetSubtype="6" fill="hold" nodeType="withEffect">
                                      <p:stCondLst>
                                        <p:cond delay="0"/>
                                      </p:stCondLst>
                                      <p:childTnLst>
                                        <p:set>
                                          <p:cBhvr>
                                            <p:cTn id="187" dur="1" fill="hold">
                                              <p:stCondLst>
                                                <p:cond delay="0"/>
                                              </p:stCondLst>
                                            </p:cTn>
                                            <p:tgtEl>
                                              <p:spTgt spid="5128"/>
                                            </p:tgtEl>
                                            <p:attrNameLst>
                                              <p:attrName>style.visibility</p:attrName>
                                            </p:attrNameLst>
                                          </p:cBhvr>
                                          <p:to>
                                            <p:strVal val="visible"/>
                                          </p:to>
                                        </p:set>
                                        <p:anim calcmode="lin" valueType="num">
                                          <p:cBhvr additive="base">
                                            <p:cTn id="188" dur="500" fill="hold"/>
                                            <p:tgtEl>
                                              <p:spTgt spid="5128"/>
                                            </p:tgtEl>
                                            <p:attrNameLst>
                                              <p:attrName>ppt_x</p:attrName>
                                            </p:attrNameLst>
                                          </p:cBhvr>
                                          <p:tavLst>
                                            <p:tav tm="0">
                                              <p:val>
                                                <p:strVal val="1+#ppt_w/2"/>
                                              </p:val>
                                            </p:tav>
                                            <p:tav tm="100000">
                                              <p:val>
                                                <p:strVal val="#ppt_x"/>
                                              </p:val>
                                            </p:tav>
                                          </p:tavLst>
                                        </p:anim>
                                        <p:anim calcmode="lin" valueType="num">
                                          <p:cBhvr additive="base">
                                            <p:cTn id="189" dur="500" fill="hold"/>
                                            <p:tgtEl>
                                              <p:spTgt spid="5128"/>
                                            </p:tgtEl>
                                            <p:attrNameLst>
                                              <p:attrName>ppt_y</p:attrName>
                                            </p:attrNameLst>
                                          </p:cBhvr>
                                          <p:tavLst>
                                            <p:tav tm="0">
                                              <p:val>
                                                <p:strVal val="1+#ppt_h/2"/>
                                              </p:val>
                                            </p:tav>
                                            <p:tav tm="100000">
                                              <p:val>
                                                <p:strVal val="#ppt_y"/>
                                              </p:val>
                                            </p:tav>
                                          </p:tavLst>
                                        </p:anim>
                                      </p:childTnLst>
                                    </p:cTn>
                                  </p:par>
                                  <p:par>
                                    <p:cTn id="190" presetID="1" presetClass="exit" presetSubtype="0" fill="hold" grpId="1" nodeType="withEffect">
                                      <p:stCondLst>
                                        <p:cond delay="0"/>
                                      </p:stCondLst>
                                      <p:childTnLst>
                                        <p:set>
                                          <p:cBhvr>
                                            <p:cTn id="191" dur="1" fill="hold">
                                              <p:stCondLst>
                                                <p:cond delay="0"/>
                                              </p:stCondLst>
                                            </p:cTn>
                                            <p:tgtEl>
                                              <p:spTgt spid="31"/>
                                            </p:tgtEl>
                                            <p:attrNameLst>
                                              <p:attrName>style.visibility</p:attrName>
                                            </p:attrNameLst>
                                          </p:cBhvr>
                                          <p:to>
                                            <p:strVal val="hidden"/>
                                          </p:to>
                                        </p:set>
                                      </p:childTnLst>
                                    </p:cTn>
                                  </p:par>
                                  <p:par>
                                    <p:cTn id="192" presetID="1" presetClass="entr" presetSubtype="0" fill="hold" grpId="0" nodeType="withEffect">
                                      <p:stCondLst>
                                        <p:cond delay="0"/>
                                      </p:stCondLst>
                                      <p:childTnLst>
                                        <p:set>
                                          <p:cBhvr>
                                            <p:cTn id="193" dur="1" fill="hold">
                                              <p:stCondLst>
                                                <p:cond delay="0"/>
                                              </p:stCondLst>
                                            </p:cTn>
                                            <p:tgtEl>
                                              <p:spTgt spid="4"/>
                                            </p:tgtEl>
                                            <p:attrNameLst>
                                              <p:attrName>style.visibility</p:attrName>
                                            </p:attrNameLst>
                                          </p:cBhvr>
                                          <p:to>
                                            <p:strVal val="visible"/>
                                          </p:to>
                                        </p:set>
                                      </p:childTnLst>
                                    </p:cTn>
                                  </p:par>
                                  <p:par>
                                    <p:cTn id="194" presetID="1" presetClass="exit" presetSubtype="0" fill="hold" grpId="0" nodeType="withEffect">
                                      <p:stCondLst>
                                        <p:cond delay="0"/>
                                      </p:stCondLst>
                                      <p:childTnLst>
                                        <p:set>
                                          <p:cBhvr>
                                            <p:cTn id="195" dur="1" fill="hold">
                                              <p:stCondLst>
                                                <p:cond delay="0"/>
                                              </p:stCondLst>
                                            </p:cTn>
                                            <p:tgtEl>
                                              <p:spTgt spid="22"/>
                                            </p:tgtEl>
                                            <p:attrNameLst>
                                              <p:attrName>style.visibility</p:attrName>
                                            </p:attrNameLst>
                                          </p:cBhvr>
                                          <p:to>
                                            <p:strVal val="hidden"/>
                                          </p:to>
                                        </p:set>
                                      </p:childTnLst>
                                    </p:cTn>
                                  </p:par>
                                  <p:par>
                                    <p:cTn id="196" presetID="1" presetClass="exit" presetSubtype="0" fill="hold" grpId="0" nodeType="withEffect">
                                      <p:stCondLst>
                                        <p:cond delay="0"/>
                                      </p:stCondLst>
                                      <p:childTnLst>
                                        <p:set>
                                          <p:cBhvr>
                                            <p:cTn id="197" dur="1" fill="hold">
                                              <p:stCondLst>
                                                <p:cond delay="0"/>
                                              </p:stCondLst>
                                            </p:cTn>
                                            <p:tgtEl>
                                              <p:spTgt spid="15"/>
                                            </p:tgtEl>
                                            <p:attrNameLst>
                                              <p:attrName>style.visibility</p:attrName>
                                            </p:attrNameLst>
                                          </p:cBhvr>
                                          <p:to>
                                            <p:strVal val="hidden"/>
                                          </p:to>
                                        </p:set>
                                      </p:childTnLst>
                                    </p:cTn>
                                  </p:par>
                                  <p:par>
                                    <p:cTn id="198" presetID="0" presetClass="path" presetSubtype="0" fill="hold" nodeType="withEffect">
                                      <p:stCondLst>
                                        <p:cond delay="0"/>
                                      </p:stCondLst>
                                      <p:childTnLst>
                                        <p:animMotion origin="layout" path="M -0.00538 0.02893 L -0.00226 0.00023 " pathEditMode="relative" rAng="0" ptsTypes="AA">
                                          <p:cBhvr>
                                            <p:cTn id="199" dur="500" fill="hold"/>
                                            <p:tgtEl>
                                              <p:spTgt spid="5126"/>
                                            </p:tgtEl>
                                            <p:attrNameLst>
                                              <p:attrName>ppt_x</p:attrName>
                                              <p:attrName>ppt_y</p:attrName>
                                            </p:attrNameLst>
                                          </p:cBhvr>
                                          <p:rCtr x="156" y="-1435"/>
                                        </p:animMotion>
                                      </p:childTnLst>
                                    </p:cTn>
                                  </p:par>
                                  <p:par>
                                    <p:cTn id="200" presetID="0" presetClass="path" presetSubtype="0" fill="hold" nodeType="withEffect">
                                      <p:stCondLst>
                                        <p:cond delay="0"/>
                                      </p:stCondLst>
                                      <p:childTnLst>
                                        <p:animMotion origin="layout" path="M -0.00972 0.02893 L -0.00312 0.00116 " pathEditMode="relative" rAng="0" ptsTypes="AA">
                                          <p:cBhvr>
                                            <p:cTn id="201" dur="500" fill="hold"/>
                                            <p:tgtEl>
                                              <p:spTgt spid="9"/>
                                            </p:tgtEl>
                                            <p:attrNameLst>
                                              <p:attrName>ppt_x</p:attrName>
                                              <p:attrName>ppt_y</p:attrName>
                                            </p:attrNameLst>
                                          </p:cBhvr>
                                          <p:rCtr x="330" y="-1389"/>
                                        </p:animMotion>
                                      </p:childTnLst>
                                    </p:cTn>
                                  </p:par>
                                  <p:par>
                                    <p:cTn id="202" presetID="0" presetClass="path" presetSubtype="0" fill="hold" nodeType="withEffect">
                                      <p:stCondLst>
                                        <p:cond delay="0"/>
                                      </p:stCondLst>
                                      <p:childTnLst>
                                        <p:animMotion origin="layout" path="M 3.05556E-6 4.81481E-6 L -0.00069 -0.01389 " pathEditMode="relative" ptsTypes="AA">
                                          <p:cBhvr>
                                            <p:cTn id="203" dur="500" fill="hold"/>
                                            <p:tgtEl>
                                              <p:spTgt spid="5139"/>
                                            </p:tgtEl>
                                            <p:attrNameLst>
                                              <p:attrName>ppt_x</p:attrName>
                                              <p:attrName>ppt_y</p:attrName>
                                            </p:attrNameLst>
                                          </p:cBhvr>
                                        </p:animMotion>
                                      </p:childTnLst>
                                    </p:cTn>
                                  </p:par>
                                  <p:par>
                                    <p:cTn id="204" presetID="0" presetClass="path" presetSubtype="0" fill="hold" nodeType="withEffect">
                                      <p:stCondLst>
                                        <p:cond delay="0"/>
                                      </p:stCondLst>
                                      <p:childTnLst>
                                        <p:animMotion origin="layout" path="M 7.77778E-6 -3.33333E-6 L 0.00018 -0.01296 " pathEditMode="relative" ptsTypes="AA">
                                          <p:cBhvr>
                                            <p:cTn id="205" dur="500" fill="hold"/>
                                            <p:tgtEl>
                                              <p:spTgt spid="5138"/>
                                            </p:tgtEl>
                                            <p:attrNameLst>
                                              <p:attrName>ppt_x</p:attrName>
                                              <p:attrName>ppt_y</p:attrName>
                                            </p:attrNameLst>
                                          </p:cBhvr>
                                        </p:animMotion>
                                      </p:childTnLst>
                                    </p:cTn>
                                  </p:par>
                                </p:childTnLst>
                              </p:cTn>
                            </p:par>
                          </p:childTnLst>
                        </p:cTn>
                      </p:par>
                      <p:par>
                        <p:cTn id="206" fill="hold">
                          <p:stCondLst>
                            <p:cond delay="indefinite"/>
                          </p:stCondLst>
                          <p:childTnLst>
                            <p:par>
                              <p:cTn id="207" fill="hold">
                                <p:stCondLst>
                                  <p:cond delay="0"/>
                                </p:stCondLst>
                                <p:childTnLst>
                                  <p:par>
                                    <p:cTn id="208" presetID="6" presetClass="exit" presetSubtype="16" fill="hold" grpId="1" nodeType="clickEffect">
                                      <p:stCondLst>
                                        <p:cond delay="0"/>
                                      </p:stCondLst>
                                      <p:childTnLst>
                                        <p:animEffect transition="out" filter="circle(in)">
                                          <p:cBhvr>
                                            <p:cTn id="209" dur="500"/>
                                            <p:tgtEl>
                                              <p:spTgt spid="4"/>
                                            </p:tgtEl>
                                          </p:cBhvr>
                                        </p:animEffect>
                                        <p:set>
                                          <p:cBhvr>
                                            <p:cTn id="210" dur="1" fill="hold">
                                              <p:stCondLst>
                                                <p:cond delay="499"/>
                                              </p:stCondLst>
                                            </p:cTn>
                                            <p:tgtEl>
                                              <p:spTgt spid="4"/>
                                            </p:tgtEl>
                                            <p:attrNameLst>
                                              <p:attrName>style.visibility</p:attrName>
                                            </p:attrNameLst>
                                          </p:cBhvr>
                                          <p:to>
                                            <p:strVal val="hidden"/>
                                          </p:to>
                                        </p:set>
                                      </p:childTnLst>
                                    </p:cTn>
                                  </p:par>
                                  <p:par>
                                    <p:cTn id="211" presetID="1" presetClass="entr" presetSubtype="0" fill="hold" grpId="0" nodeType="withEffect">
                                      <p:stCondLst>
                                        <p:cond delay="0"/>
                                      </p:stCondLst>
                                      <p:childTnLst>
                                        <p:set>
                                          <p:cBhvr>
                                            <p:cTn id="212" dur="1" fill="hold">
                                              <p:stCondLst>
                                                <p:cond delay="0"/>
                                              </p:stCondLst>
                                            </p:cTn>
                                            <p:tgtEl>
                                              <p:spTgt spid="16"/>
                                            </p:tgtEl>
                                            <p:attrNameLst>
                                              <p:attrName>style.visibility</p:attrName>
                                            </p:attrNameLst>
                                          </p:cBhvr>
                                          <p:to>
                                            <p:strVal val="visible"/>
                                          </p:to>
                                        </p:set>
                                      </p:childTnLst>
                                    </p:cTn>
                                  </p:par>
                                  <p:par>
                                    <p:cTn id="213" presetID="1" presetClass="entr" presetSubtype="0" fill="hold" grpId="1" nodeType="withEffect">
                                      <p:stCondLst>
                                        <p:cond delay="0"/>
                                      </p:stCondLst>
                                      <p:childTnLst>
                                        <p:set>
                                          <p:cBhvr>
                                            <p:cTn id="214" dur="1" fill="hold">
                                              <p:stCondLst>
                                                <p:cond delay="0"/>
                                              </p:stCondLst>
                                            </p:cTn>
                                            <p:tgtEl>
                                              <p:spTgt spid="22"/>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5"/>
                                            </p:tgtEl>
                                            <p:attrNameLst>
                                              <p:attrName>style.visibility</p:attrName>
                                            </p:attrNameLst>
                                          </p:cBhvr>
                                          <p:to>
                                            <p:strVal val="visible"/>
                                          </p:to>
                                        </p:set>
                                      </p:childTnLst>
                                    </p:cTn>
                                  </p:par>
                                  <p:par>
                                    <p:cTn id="217" presetID="0" presetClass="path" presetSubtype="0" fill="hold" nodeType="withEffect">
                                      <p:stCondLst>
                                        <p:cond delay="0"/>
                                      </p:stCondLst>
                                      <p:childTnLst>
                                        <p:animMotion origin="layout" path="M -3.61111E-6 -0.00139 L 0.00122 0.02106 " pathEditMode="relative" rAng="0" ptsTypes="AA">
                                          <p:cBhvr>
                                            <p:cTn id="218" dur="500" fill="hold"/>
                                            <p:tgtEl>
                                              <p:spTgt spid="5138"/>
                                            </p:tgtEl>
                                            <p:attrNameLst>
                                              <p:attrName>ppt_x</p:attrName>
                                              <p:attrName>ppt_y</p:attrName>
                                            </p:attrNameLst>
                                          </p:cBhvr>
                                          <p:rCtr x="52" y="1111"/>
                                        </p:animMotion>
                                      </p:childTnLst>
                                    </p:cTn>
                                  </p:par>
                                  <p:par>
                                    <p:cTn id="219" presetID="0" presetClass="path" presetSubtype="0" fill="hold" nodeType="withEffect">
                                      <p:stCondLst>
                                        <p:cond delay="0"/>
                                      </p:stCondLst>
                                      <p:childTnLst>
                                        <p:animMotion origin="layout" path="M -0.00226 0.00023 L 0.01597 -0.01274 " pathEditMode="relative" rAng="0" ptsTypes="AA">
                                          <p:cBhvr>
                                            <p:cTn id="220" dur="500" fill="hold"/>
                                            <p:tgtEl>
                                              <p:spTgt spid="5126"/>
                                            </p:tgtEl>
                                            <p:attrNameLst>
                                              <p:attrName>ppt_x</p:attrName>
                                              <p:attrName>ppt_y</p:attrName>
                                            </p:attrNameLst>
                                          </p:cBhvr>
                                          <p:rCtr x="903" y="-648"/>
                                        </p:animMotion>
                                      </p:childTnLst>
                                    </p:cTn>
                                  </p:par>
                                  <p:par>
                                    <p:cTn id="221" presetID="0" presetClass="path" presetSubtype="0" fill="hold" nodeType="withEffect">
                                      <p:stCondLst>
                                        <p:cond delay="0"/>
                                      </p:stCondLst>
                                      <p:childTnLst>
                                        <p:animMotion origin="layout" path="M 3.33333E-6 7.40741E-7 L 0.01476 -0.01389 " pathEditMode="relative" ptsTypes="AA">
                                          <p:cBhvr>
                                            <p:cTn id="222" dur="500" fill="hold"/>
                                            <p:tgtEl>
                                              <p:spTgt spid="9"/>
                                            </p:tgtEl>
                                            <p:attrNameLst>
                                              <p:attrName>ppt_x</p:attrName>
                                              <p:attrName>ppt_y</p:attrName>
                                            </p:attrNameLst>
                                          </p:cBhvr>
                                        </p:animMotion>
                                      </p:childTnLst>
                                    </p:cTn>
                                  </p:par>
                                  <p:par>
                                    <p:cTn id="223" presetID="1" presetClass="entr" presetSubtype="0" fill="hold" grpId="0" nodeType="withEffect">
                                      <p:stCondLst>
                                        <p:cond delay="0"/>
                                      </p:stCondLst>
                                      <p:childTnLst>
                                        <p:set>
                                          <p:cBhvr>
                                            <p:cTn id="2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38" grpId="0" animBg="1"/>
          <p:bldP spid="38" grpId="1" animBg="1"/>
          <p:bldP spid="15" grpId="0" animBg="1"/>
          <p:bldP spid="15" grpId="1" animBg="1"/>
          <p:bldP spid="22" grpId="0" animBg="1"/>
          <p:bldP spid="22" grpId="1" animBg="1"/>
          <p:bldP spid="20" grpId="0" animBg="1"/>
          <p:bldP spid="28" grpId="0" animBg="1"/>
          <p:bldP spid="28" grpId="1" animBg="1"/>
          <p:bldP spid="2" grpId="0" animBg="1"/>
          <p:bldP spid="2" grpId="1" animBg="1"/>
          <p:bldP spid="3" grpId="0" animBg="1"/>
          <p:bldP spid="3" grpId="1" animBg="1"/>
          <p:bldP spid="31" grpId="0" animBg="1"/>
          <p:bldP spid="31" grpId="1" animBg="1"/>
          <p:bldP spid="4" grpId="0" animBg="1"/>
          <p:bldP spid="4" grpId="1" animBg="1"/>
          <p:bldP spid="16" grpId="0" animBg="1"/>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Method 1: ‘Scoring’ approach</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60" r="12812"/>
          <a:stretch/>
        </p:blipFill>
        <p:spPr bwMode="auto">
          <a:xfrm>
            <a:off x="5460325" y="2492896"/>
            <a:ext cx="3305031" cy="2520280"/>
          </a:xfrm>
          <a:prstGeom prst="rect">
            <a:avLst/>
          </a:prstGeom>
          <a:noFill/>
          <a:ln w="381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577652" y="2507536"/>
            <a:ext cx="4642420" cy="584775"/>
          </a:xfrm>
          <a:prstGeom prst="rect">
            <a:avLst/>
          </a:prstGeom>
          <a:noFill/>
        </p:spPr>
        <p:txBody>
          <a:bodyPr wrap="square" rtlCol="0">
            <a:spAutoFit/>
          </a:bodyPr>
          <a:lstStyle/>
          <a:p>
            <a:r>
              <a:rPr lang="en-GB" sz="1600" dirty="0" smtClean="0"/>
              <a:t>Treat ‘</a:t>
            </a:r>
            <a:r>
              <a:rPr lang="en-GB" sz="1600" i="1" dirty="0" smtClean="0"/>
              <a:t>adherence to competition</a:t>
            </a:r>
            <a:r>
              <a:rPr lang="en-GB" sz="1600" dirty="0" smtClean="0"/>
              <a:t>’ as a proxy for ‘</a:t>
            </a:r>
            <a:r>
              <a:rPr lang="en-GB" sz="1600" i="1" dirty="0" smtClean="0"/>
              <a:t>avoiding public interest considerations</a:t>
            </a:r>
            <a:r>
              <a:rPr lang="en-GB" sz="1600" dirty="0" smtClean="0"/>
              <a:t>’.</a:t>
            </a:r>
            <a:endParaRPr lang="en-GB" sz="16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8" y="2354108"/>
            <a:ext cx="694800" cy="694800"/>
          </a:xfrm>
          <a:prstGeom prst="rect">
            <a:avLst/>
          </a:prstGeom>
        </p:spPr>
      </p:pic>
      <p:sp>
        <p:nvSpPr>
          <p:cNvPr id="17" name="TextBox 16"/>
          <p:cNvSpPr txBox="1"/>
          <p:nvPr/>
        </p:nvSpPr>
        <p:spPr>
          <a:xfrm>
            <a:off x="573459" y="3484648"/>
            <a:ext cx="4797965" cy="584775"/>
          </a:xfrm>
          <a:prstGeom prst="rect">
            <a:avLst/>
          </a:prstGeom>
          <a:noFill/>
        </p:spPr>
        <p:txBody>
          <a:bodyPr wrap="square" rtlCol="0">
            <a:spAutoFit/>
          </a:bodyPr>
          <a:lstStyle/>
          <a:p>
            <a:r>
              <a:rPr lang="en-GB" sz="1600" dirty="0" smtClean="0"/>
              <a:t>Domestic regimes with a pure competition-based approach to merger control score </a:t>
            </a:r>
            <a:r>
              <a:rPr lang="en-GB" sz="1600" b="1" dirty="0" smtClean="0">
                <a:solidFill>
                  <a:srgbClr val="FF0000"/>
                </a:solidFill>
              </a:rPr>
              <a:t>1</a:t>
            </a:r>
            <a:r>
              <a:rPr lang="en-GB" sz="1600" dirty="0" smtClean="0"/>
              <a:t>.</a:t>
            </a:r>
            <a:endParaRPr lang="en-GB" sz="16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6" y="3331220"/>
            <a:ext cx="694800" cy="694800"/>
          </a:xfrm>
          <a:prstGeom prst="rect">
            <a:avLst/>
          </a:prstGeom>
        </p:spPr>
      </p:pic>
      <p:sp>
        <p:nvSpPr>
          <p:cNvPr id="19" name="TextBox 18"/>
          <p:cNvSpPr txBox="1"/>
          <p:nvPr/>
        </p:nvSpPr>
        <p:spPr>
          <a:xfrm>
            <a:off x="573460" y="4485089"/>
            <a:ext cx="4797964" cy="584775"/>
          </a:xfrm>
          <a:prstGeom prst="rect">
            <a:avLst/>
          </a:prstGeom>
          <a:noFill/>
        </p:spPr>
        <p:txBody>
          <a:bodyPr wrap="square" rtlCol="0">
            <a:spAutoFit/>
          </a:bodyPr>
          <a:lstStyle/>
          <a:p>
            <a:r>
              <a:rPr lang="en-GB" sz="1600" dirty="0" smtClean="0"/>
              <a:t>Domestic regimes that overlook competition and consider only public interest criteria score </a:t>
            </a:r>
            <a:r>
              <a:rPr lang="en-GB" sz="1600" b="1" dirty="0" smtClean="0">
                <a:solidFill>
                  <a:srgbClr val="FF0000"/>
                </a:solidFill>
              </a:rPr>
              <a:t>0</a:t>
            </a:r>
            <a:r>
              <a:rPr lang="en-GB" sz="1600" dirty="0" smtClean="0"/>
              <a:t>.</a:t>
            </a:r>
            <a:endParaRPr lang="en-GB" sz="16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6" y="4331661"/>
            <a:ext cx="694800" cy="694800"/>
          </a:xfrm>
          <a:prstGeom prst="rect">
            <a:avLst/>
          </a:prstGeom>
        </p:spPr>
      </p:pic>
      <p:sp>
        <p:nvSpPr>
          <p:cNvPr id="23" name="TextBox 22"/>
          <p:cNvSpPr txBox="1"/>
          <p:nvPr/>
        </p:nvSpPr>
        <p:spPr>
          <a:xfrm>
            <a:off x="518220" y="1437516"/>
            <a:ext cx="5832648" cy="369332"/>
          </a:xfrm>
          <a:prstGeom prst="rect">
            <a:avLst/>
          </a:prstGeom>
          <a:noFill/>
        </p:spPr>
        <p:txBody>
          <a:bodyPr wrap="square" rtlCol="0">
            <a:spAutoFit/>
          </a:bodyPr>
          <a:lstStyle/>
          <a:p>
            <a:r>
              <a:rPr lang="en-GB" b="1" dirty="0" smtClean="0"/>
              <a:t>Potential Method 1</a:t>
            </a:r>
            <a:endParaRPr lang="en-GB" b="1" dirty="0"/>
          </a:p>
        </p:txBody>
      </p:sp>
    </p:spTree>
    <p:extLst>
      <p:ext uri="{BB962C8B-B14F-4D97-AF65-F5344CB8AC3E}">
        <p14:creationId xmlns:p14="http://schemas.microsoft.com/office/powerpoint/2010/main" val="1662478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Method 1: ‘Scoring’ approach</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60" r="12812"/>
          <a:stretch/>
        </p:blipFill>
        <p:spPr bwMode="auto">
          <a:xfrm>
            <a:off x="5460325" y="2492896"/>
            <a:ext cx="3305031" cy="2520280"/>
          </a:xfrm>
          <a:prstGeom prst="rect">
            <a:avLst/>
          </a:prstGeom>
          <a:noFill/>
          <a:ln w="381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518220" y="1437516"/>
            <a:ext cx="5832648" cy="369332"/>
          </a:xfrm>
          <a:prstGeom prst="rect">
            <a:avLst/>
          </a:prstGeom>
          <a:noFill/>
        </p:spPr>
        <p:txBody>
          <a:bodyPr wrap="square" rtlCol="0">
            <a:spAutoFit/>
          </a:bodyPr>
          <a:lstStyle/>
          <a:p>
            <a:r>
              <a:rPr lang="en-GB" b="1" dirty="0" smtClean="0"/>
              <a:t>Potential Method 1</a:t>
            </a:r>
            <a:endParaRPr lang="en-GB" b="1" dirty="0"/>
          </a:p>
        </p:txBody>
      </p:sp>
      <p:sp>
        <p:nvSpPr>
          <p:cNvPr id="15" name="TextBox 14"/>
          <p:cNvSpPr txBox="1"/>
          <p:nvPr/>
        </p:nvSpPr>
        <p:spPr>
          <a:xfrm>
            <a:off x="577652" y="2507536"/>
            <a:ext cx="4642420" cy="338554"/>
          </a:xfrm>
          <a:prstGeom prst="rect">
            <a:avLst/>
          </a:prstGeom>
          <a:noFill/>
        </p:spPr>
        <p:txBody>
          <a:bodyPr wrap="square" rtlCol="0">
            <a:spAutoFit/>
          </a:bodyPr>
          <a:lstStyle/>
          <a:p>
            <a:r>
              <a:rPr lang="en-GB" sz="1600" dirty="0" smtClean="0"/>
              <a:t>Competition-based test for mergers = </a:t>
            </a:r>
            <a:r>
              <a:rPr lang="en-GB" sz="1600" b="1" dirty="0" smtClean="0"/>
              <a:t>1</a:t>
            </a:r>
            <a:r>
              <a:rPr lang="en-GB" sz="1600" dirty="0" smtClean="0"/>
              <a:t>.</a:t>
            </a:r>
            <a:endParaRPr lang="en-GB" sz="16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8" y="2341408"/>
            <a:ext cx="694800" cy="694800"/>
          </a:xfrm>
          <a:prstGeom prst="rect">
            <a:avLst/>
          </a:prstGeom>
        </p:spPr>
      </p:pic>
      <p:sp>
        <p:nvSpPr>
          <p:cNvPr id="17" name="TextBox 16"/>
          <p:cNvSpPr txBox="1"/>
          <p:nvPr/>
        </p:nvSpPr>
        <p:spPr>
          <a:xfrm>
            <a:off x="573459" y="2992557"/>
            <a:ext cx="4797965" cy="584775"/>
          </a:xfrm>
          <a:prstGeom prst="rect">
            <a:avLst/>
          </a:prstGeom>
          <a:noFill/>
        </p:spPr>
        <p:txBody>
          <a:bodyPr wrap="square" rtlCol="0">
            <a:spAutoFit/>
          </a:bodyPr>
          <a:lstStyle/>
          <a:p>
            <a:r>
              <a:rPr lang="en-GB" sz="1600" dirty="0" smtClean="0"/>
              <a:t>If public interest is part of substantive test (M2)</a:t>
            </a:r>
          </a:p>
          <a:p>
            <a:r>
              <a:rPr lang="en-GB" sz="1600" b="1" dirty="0" smtClean="0">
                <a:solidFill>
                  <a:srgbClr val="FF0000"/>
                </a:solidFill>
              </a:rPr>
              <a:t>Reduce Score by (-0.5)</a:t>
            </a:r>
            <a:r>
              <a:rPr lang="en-GB" sz="1600" dirty="0"/>
              <a:t> </a:t>
            </a:r>
            <a:r>
              <a:rPr lang="en-GB" sz="1600" dirty="0" smtClean="0"/>
              <a:t>= </a:t>
            </a:r>
            <a:r>
              <a:rPr lang="en-GB" sz="1600" b="1" dirty="0" smtClean="0"/>
              <a:t>0.5</a:t>
            </a:r>
            <a:r>
              <a:rPr lang="en-GB" sz="1600" dirty="0" smtClean="0"/>
              <a:t>.</a:t>
            </a:r>
            <a:endParaRPr lang="en-GB" sz="1600" b="1" dirty="0"/>
          </a:p>
        </p:txBody>
      </p:sp>
      <p:sp>
        <p:nvSpPr>
          <p:cNvPr id="21" name="TextBox 20"/>
          <p:cNvSpPr txBox="1"/>
          <p:nvPr/>
        </p:nvSpPr>
        <p:spPr>
          <a:xfrm>
            <a:off x="505644" y="1883326"/>
            <a:ext cx="4642420" cy="338554"/>
          </a:xfrm>
          <a:prstGeom prst="rect">
            <a:avLst/>
          </a:prstGeom>
          <a:noFill/>
        </p:spPr>
        <p:txBody>
          <a:bodyPr wrap="square" rtlCol="0">
            <a:spAutoFit/>
          </a:bodyPr>
          <a:lstStyle/>
          <a:p>
            <a:r>
              <a:rPr lang="en-GB" sz="1600" i="1" u="sng" dirty="0" smtClean="0"/>
              <a:t>Example</a:t>
            </a:r>
            <a:endParaRPr lang="en-GB" sz="1600" i="1" u="sng" dirty="0"/>
          </a:p>
        </p:txBody>
      </p:sp>
      <p:sp>
        <p:nvSpPr>
          <p:cNvPr id="22" name="TextBox 21"/>
          <p:cNvSpPr txBox="1"/>
          <p:nvPr/>
        </p:nvSpPr>
        <p:spPr>
          <a:xfrm>
            <a:off x="564952" y="3636313"/>
            <a:ext cx="5015160" cy="584775"/>
          </a:xfrm>
          <a:prstGeom prst="rect">
            <a:avLst/>
          </a:prstGeom>
          <a:noFill/>
        </p:spPr>
        <p:txBody>
          <a:bodyPr wrap="square" rtlCol="0">
            <a:spAutoFit/>
          </a:bodyPr>
          <a:lstStyle/>
          <a:p>
            <a:r>
              <a:rPr lang="en-GB" sz="1600" dirty="0" smtClean="0"/>
              <a:t>If public interest is exception to substantive test (M3)</a:t>
            </a:r>
          </a:p>
          <a:p>
            <a:r>
              <a:rPr lang="en-GB" sz="1600" b="1" dirty="0" smtClean="0">
                <a:solidFill>
                  <a:srgbClr val="FF0000"/>
                </a:solidFill>
              </a:rPr>
              <a:t>Reduce Score by (-0.25)</a:t>
            </a:r>
            <a:r>
              <a:rPr lang="en-GB" sz="1600" dirty="0" smtClean="0"/>
              <a:t> = </a:t>
            </a:r>
            <a:r>
              <a:rPr lang="en-GB" sz="1600" b="1" dirty="0" smtClean="0"/>
              <a:t>0.75</a:t>
            </a:r>
            <a:r>
              <a:rPr lang="en-GB" sz="1600" dirty="0" smtClean="0"/>
              <a:t>.</a:t>
            </a:r>
            <a:endParaRPr lang="en-GB" sz="1600" b="1" dirty="0"/>
          </a:p>
        </p:txBody>
      </p:sp>
      <p:sp>
        <p:nvSpPr>
          <p:cNvPr id="23" name="TextBox 22"/>
          <p:cNvSpPr txBox="1"/>
          <p:nvPr/>
        </p:nvSpPr>
        <p:spPr>
          <a:xfrm>
            <a:off x="564952" y="4322812"/>
            <a:ext cx="5015160" cy="584775"/>
          </a:xfrm>
          <a:prstGeom prst="rect">
            <a:avLst/>
          </a:prstGeom>
          <a:noFill/>
        </p:spPr>
        <p:txBody>
          <a:bodyPr wrap="square" rtlCol="0">
            <a:spAutoFit/>
          </a:bodyPr>
          <a:lstStyle/>
          <a:p>
            <a:r>
              <a:rPr lang="en-GB" sz="1600" dirty="0" smtClean="0"/>
              <a:t>If merger is subject to sector-specific policy (M4)</a:t>
            </a:r>
          </a:p>
          <a:p>
            <a:r>
              <a:rPr lang="en-GB" sz="1600" b="1" dirty="0" smtClean="0">
                <a:solidFill>
                  <a:srgbClr val="FF0000"/>
                </a:solidFill>
              </a:rPr>
              <a:t>Reduce Score by (-0.1)</a:t>
            </a:r>
            <a:r>
              <a:rPr lang="en-GB" sz="1600" dirty="0" smtClean="0"/>
              <a:t> = </a:t>
            </a:r>
            <a:r>
              <a:rPr lang="en-GB" sz="1600" b="1" dirty="0" smtClean="0"/>
              <a:t>0.9</a:t>
            </a:r>
            <a:r>
              <a:rPr lang="en-GB" sz="1600" dirty="0" smtClean="0"/>
              <a:t>.</a:t>
            </a:r>
            <a:endParaRPr lang="en-GB" sz="1600" b="1" dirty="0"/>
          </a:p>
        </p:txBody>
      </p:sp>
      <p:sp>
        <p:nvSpPr>
          <p:cNvPr id="24" name="TextBox 23"/>
          <p:cNvSpPr txBox="1"/>
          <p:nvPr/>
        </p:nvSpPr>
        <p:spPr>
          <a:xfrm>
            <a:off x="564952" y="4953868"/>
            <a:ext cx="5015160" cy="584775"/>
          </a:xfrm>
          <a:prstGeom prst="rect">
            <a:avLst/>
          </a:prstGeom>
          <a:noFill/>
        </p:spPr>
        <p:txBody>
          <a:bodyPr wrap="square" rtlCol="0">
            <a:spAutoFit/>
          </a:bodyPr>
          <a:lstStyle/>
          <a:p>
            <a:r>
              <a:rPr lang="en-GB" sz="1600" dirty="0" smtClean="0"/>
              <a:t>If decision rests with a politician</a:t>
            </a:r>
          </a:p>
          <a:p>
            <a:r>
              <a:rPr lang="en-GB" sz="1600" b="1" dirty="0" smtClean="0">
                <a:solidFill>
                  <a:srgbClr val="FF0000"/>
                </a:solidFill>
              </a:rPr>
              <a:t>Reduce Score by (-0.25)</a:t>
            </a:r>
            <a:r>
              <a:rPr lang="en-GB" sz="1600" dirty="0" smtClean="0"/>
              <a:t> = </a:t>
            </a:r>
            <a:r>
              <a:rPr lang="en-GB" sz="1600" b="1" dirty="0" smtClean="0"/>
              <a:t>0.75</a:t>
            </a:r>
            <a:r>
              <a:rPr lang="en-GB" sz="1600" dirty="0" smtClean="0"/>
              <a:t>.</a:t>
            </a:r>
            <a:endParaRPr lang="en-GB" sz="1600" b="1" dirty="0"/>
          </a:p>
        </p:txBody>
      </p:sp>
    </p:spTree>
    <p:extLst>
      <p:ext uri="{BB962C8B-B14F-4D97-AF65-F5344CB8AC3E}">
        <p14:creationId xmlns:p14="http://schemas.microsoft.com/office/powerpoint/2010/main" val="211299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Method 2: Segregating the data</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60" r="12812"/>
          <a:stretch/>
        </p:blipFill>
        <p:spPr bwMode="auto">
          <a:xfrm>
            <a:off x="5460325" y="2492896"/>
            <a:ext cx="3305031" cy="2520280"/>
          </a:xfrm>
          <a:prstGeom prst="rect">
            <a:avLst/>
          </a:prstGeom>
          <a:noFill/>
          <a:ln w="381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577652" y="2340169"/>
            <a:ext cx="4642420" cy="584775"/>
          </a:xfrm>
          <a:prstGeom prst="rect">
            <a:avLst/>
          </a:prstGeom>
          <a:noFill/>
        </p:spPr>
        <p:txBody>
          <a:bodyPr wrap="square" rtlCol="0">
            <a:spAutoFit/>
          </a:bodyPr>
          <a:lstStyle/>
          <a:p>
            <a:r>
              <a:rPr lang="en-GB" sz="1600" dirty="0" smtClean="0"/>
              <a:t>Segregate methods into standalone categories in order to group domestic merger regimes.</a:t>
            </a:r>
            <a:endParaRPr lang="en-GB" sz="16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8" y="2186741"/>
            <a:ext cx="694800" cy="694800"/>
          </a:xfrm>
          <a:prstGeom prst="rect">
            <a:avLst/>
          </a:prstGeom>
        </p:spPr>
      </p:pic>
      <p:sp>
        <p:nvSpPr>
          <p:cNvPr id="19" name="TextBox 18"/>
          <p:cNvSpPr txBox="1"/>
          <p:nvPr/>
        </p:nvSpPr>
        <p:spPr>
          <a:xfrm>
            <a:off x="573460" y="5274518"/>
            <a:ext cx="4886865" cy="584775"/>
          </a:xfrm>
          <a:prstGeom prst="rect">
            <a:avLst/>
          </a:prstGeom>
          <a:noFill/>
        </p:spPr>
        <p:txBody>
          <a:bodyPr wrap="square" rtlCol="0">
            <a:spAutoFit/>
          </a:bodyPr>
          <a:lstStyle/>
          <a:p>
            <a:r>
              <a:rPr lang="en-GB" sz="1600" dirty="0" smtClean="0"/>
              <a:t>All domestic regimes will fall into one of these sub-samples. </a:t>
            </a:r>
            <a:endParaRPr lang="en-GB" sz="16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6" y="5121090"/>
            <a:ext cx="694800" cy="694800"/>
          </a:xfrm>
          <a:prstGeom prst="rect">
            <a:avLst/>
          </a:prstGeom>
        </p:spPr>
      </p:pic>
      <p:sp>
        <p:nvSpPr>
          <p:cNvPr id="23" name="TextBox 22"/>
          <p:cNvSpPr txBox="1"/>
          <p:nvPr/>
        </p:nvSpPr>
        <p:spPr>
          <a:xfrm>
            <a:off x="518220" y="1437516"/>
            <a:ext cx="5832648" cy="369332"/>
          </a:xfrm>
          <a:prstGeom prst="rect">
            <a:avLst/>
          </a:prstGeom>
          <a:noFill/>
        </p:spPr>
        <p:txBody>
          <a:bodyPr wrap="square" rtlCol="0">
            <a:spAutoFit/>
          </a:bodyPr>
          <a:lstStyle/>
          <a:p>
            <a:r>
              <a:rPr lang="en-GB" b="1" dirty="0" smtClean="0"/>
              <a:t>Potential Method 2</a:t>
            </a:r>
            <a:endParaRPr lang="en-GB" b="1" dirty="0"/>
          </a:p>
        </p:txBody>
      </p:sp>
      <p:grpSp>
        <p:nvGrpSpPr>
          <p:cNvPr id="6" name="Group 5"/>
          <p:cNvGrpSpPr/>
          <p:nvPr/>
        </p:nvGrpSpPr>
        <p:grpSpPr>
          <a:xfrm>
            <a:off x="22796" y="3102620"/>
            <a:ext cx="6662836" cy="1991196"/>
            <a:chOff x="22796" y="3102620"/>
            <a:chExt cx="6662836" cy="1991196"/>
          </a:xfrm>
        </p:grpSpPr>
        <p:sp>
          <p:nvSpPr>
            <p:cNvPr id="17" name="TextBox 16"/>
            <p:cNvSpPr txBox="1"/>
            <p:nvPr/>
          </p:nvSpPr>
          <p:spPr>
            <a:xfrm>
              <a:off x="573459" y="3268748"/>
              <a:ext cx="4797965" cy="584775"/>
            </a:xfrm>
            <a:prstGeom prst="rect">
              <a:avLst/>
            </a:prstGeom>
            <a:noFill/>
          </p:spPr>
          <p:txBody>
            <a:bodyPr wrap="square" rtlCol="0">
              <a:spAutoFit/>
            </a:bodyPr>
            <a:lstStyle/>
            <a:p>
              <a:r>
                <a:rPr lang="en-GB" sz="1600" dirty="0" smtClean="0"/>
                <a:t>Categories would consist of:</a:t>
              </a:r>
            </a:p>
            <a:p>
              <a:endParaRPr lang="en-GB" sz="16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6" y="3102620"/>
              <a:ext cx="694800" cy="6948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546674"/>
              <a:ext cx="522014" cy="522014"/>
            </a:xfrm>
            <a:prstGeom prst="rect">
              <a:avLst/>
            </a:prstGeom>
          </p:spPr>
        </p:pic>
        <p:sp>
          <p:nvSpPr>
            <p:cNvPr id="21" name="TextBox 20"/>
            <p:cNvSpPr txBox="1"/>
            <p:nvPr/>
          </p:nvSpPr>
          <p:spPr>
            <a:xfrm>
              <a:off x="899592" y="3645148"/>
              <a:ext cx="5786040" cy="307777"/>
            </a:xfrm>
            <a:prstGeom prst="rect">
              <a:avLst/>
            </a:prstGeom>
            <a:noFill/>
          </p:spPr>
          <p:txBody>
            <a:bodyPr wrap="square" rtlCol="0">
              <a:spAutoFit/>
            </a:bodyPr>
            <a:lstStyle/>
            <a:p>
              <a:r>
                <a:rPr lang="en-GB" sz="1400" b="1" dirty="0" smtClean="0">
                  <a:solidFill>
                    <a:srgbClr val="FF0000"/>
                  </a:solidFill>
                </a:rPr>
                <a:t>Method 1</a:t>
              </a:r>
              <a:r>
                <a:rPr lang="en-GB" sz="1400" dirty="0" smtClean="0"/>
                <a:t>;</a:t>
              </a:r>
              <a:endParaRPr lang="en-GB" sz="14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00674"/>
              <a:ext cx="522014" cy="522014"/>
            </a:xfrm>
            <a:prstGeom prst="rect">
              <a:avLst/>
            </a:prstGeom>
          </p:spPr>
        </p:pic>
        <p:sp>
          <p:nvSpPr>
            <p:cNvPr id="24" name="TextBox 23"/>
            <p:cNvSpPr txBox="1"/>
            <p:nvPr/>
          </p:nvSpPr>
          <p:spPr>
            <a:xfrm>
              <a:off x="899592" y="3899148"/>
              <a:ext cx="5786040" cy="307777"/>
            </a:xfrm>
            <a:prstGeom prst="rect">
              <a:avLst/>
            </a:prstGeom>
            <a:noFill/>
          </p:spPr>
          <p:txBody>
            <a:bodyPr wrap="square" rtlCol="0">
              <a:spAutoFit/>
            </a:bodyPr>
            <a:lstStyle/>
            <a:p>
              <a:r>
                <a:rPr lang="en-GB" sz="1400" b="1" dirty="0" smtClean="0">
                  <a:solidFill>
                    <a:srgbClr val="FF0000"/>
                  </a:solidFill>
                </a:rPr>
                <a:t>Method 2</a:t>
              </a:r>
              <a:r>
                <a:rPr lang="en-GB" sz="1400" dirty="0" smtClean="0"/>
                <a:t>;</a:t>
              </a:r>
              <a:endParaRPr lang="en-GB" sz="1400"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59238"/>
              <a:ext cx="522014" cy="522014"/>
            </a:xfrm>
            <a:prstGeom prst="rect">
              <a:avLst/>
            </a:prstGeom>
          </p:spPr>
        </p:pic>
        <p:sp>
          <p:nvSpPr>
            <p:cNvPr id="26" name="TextBox 25"/>
            <p:cNvSpPr txBox="1"/>
            <p:nvPr/>
          </p:nvSpPr>
          <p:spPr>
            <a:xfrm>
              <a:off x="899592" y="4157712"/>
              <a:ext cx="5786040" cy="307777"/>
            </a:xfrm>
            <a:prstGeom prst="rect">
              <a:avLst/>
            </a:prstGeom>
            <a:noFill/>
          </p:spPr>
          <p:txBody>
            <a:bodyPr wrap="square" rtlCol="0">
              <a:spAutoFit/>
            </a:bodyPr>
            <a:lstStyle/>
            <a:p>
              <a:r>
                <a:rPr lang="en-GB" sz="1400" b="1" dirty="0" smtClean="0">
                  <a:solidFill>
                    <a:srgbClr val="FF0000"/>
                  </a:solidFill>
                </a:rPr>
                <a:t>Methods 2 and 4</a:t>
              </a:r>
              <a:r>
                <a:rPr lang="en-GB" sz="1400" dirty="0" smtClean="0"/>
                <a:t>;</a:t>
              </a:r>
              <a:endParaRPr lang="en-GB" sz="1400"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321870"/>
              <a:ext cx="522014" cy="522014"/>
            </a:xfrm>
            <a:prstGeom prst="rect">
              <a:avLst/>
            </a:prstGeom>
          </p:spPr>
        </p:pic>
        <p:sp>
          <p:nvSpPr>
            <p:cNvPr id="28" name="TextBox 27"/>
            <p:cNvSpPr txBox="1"/>
            <p:nvPr/>
          </p:nvSpPr>
          <p:spPr>
            <a:xfrm>
              <a:off x="899592" y="4420344"/>
              <a:ext cx="5786040" cy="307777"/>
            </a:xfrm>
            <a:prstGeom prst="rect">
              <a:avLst/>
            </a:prstGeom>
            <a:noFill/>
          </p:spPr>
          <p:txBody>
            <a:bodyPr wrap="square" rtlCol="0">
              <a:spAutoFit/>
            </a:bodyPr>
            <a:lstStyle/>
            <a:p>
              <a:r>
                <a:rPr lang="en-GB" sz="1400" b="1" dirty="0" smtClean="0">
                  <a:solidFill>
                    <a:srgbClr val="FF0000"/>
                  </a:solidFill>
                </a:rPr>
                <a:t>Method 3</a:t>
              </a:r>
              <a:r>
                <a:rPr lang="en-GB" sz="1400" dirty="0" smtClean="0"/>
                <a:t>;</a:t>
              </a:r>
              <a:endParaRPr lang="en-GB" sz="1400" dirty="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571802"/>
              <a:ext cx="522014" cy="522014"/>
            </a:xfrm>
            <a:prstGeom prst="rect">
              <a:avLst/>
            </a:prstGeom>
          </p:spPr>
        </p:pic>
        <p:sp>
          <p:nvSpPr>
            <p:cNvPr id="30" name="TextBox 29"/>
            <p:cNvSpPr txBox="1"/>
            <p:nvPr/>
          </p:nvSpPr>
          <p:spPr>
            <a:xfrm>
              <a:off x="899592" y="4682976"/>
              <a:ext cx="5786040" cy="307777"/>
            </a:xfrm>
            <a:prstGeom prst="rect">
              <a:avLst/>
            </a:prstGeom>
            <a:noFill/>
          </p:spPr>
          <p:txBody>
            <a:bodyPr wrap="square" rtlCol="0">
              <a:spAutoFit/>
            </a:bodyPr>
            <a:lstStyle/>
            <a:p>
              <a:r>
                <a:rPr lang="en-GB" sz="1400" b="1" dirty="0" smtClean="0">
                  <a:solidFill>
                    <a:srgbClr val="FF0000"/>
                  </a:solidFill>
                </a:rPr>
                <a:t>Method 3 and 4</a:t>
              </a:r>
              <a:r>
                <a:rPr lang="en-GB" sz="1400" dirty="0" smtClean="0"/>
                <a:t>.</a:t>
              </a:r>
              <a:endParaRPr lang="en-GB" sz="1400" dirty="0"/>
            </a:p>
          </p:txBody>
        </p:sp>
      </p:grpSp>
    </p:spTree>
    <p:extLst>
      <p:ext uri="{BB962C8B-B14F-4D97-AF65-F5344CB8AC3E}">
        <p14:creationId xmlns:p14="http://schemas.microsoft.com/office/powerpoint/2010/main" val="13310766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Method 2: Segregating the data</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stretch>
            <a:fillRect/>
          </a:stretch>
        </p:blipFill>
        <p:spPr>
          <a:xfrm>
            <a:off x="1963120" y="1988840"/>
            <a:ext cx="5256584" cy="3611950"/>
          </a:xfrm>
          <a:prstGeom prst="rect">
            <a:avLst/>
          </a:prstGeom>
        </p:spPr>
      </p:pic>
      <p:cxnSp>
        <p:nvCxnSpPr>
          <p:cNvPr id="8" name="Straight Arrow Connector 7"/>
          <p:cNvCxnSpPr/>
          <p:nvPr/>
        </p:nvCxnSpPr>
        <p:spPr>
          <a:xfrm>
            <a:off x="2070192" y="5832972"/>
            <a:ext cx="4968552"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0545" y="5669211"/>
            <a:ext cx="1639592" cy="307777"/>
          </a:xfrm>
          <a:prstGeom prst="rect">
            <a:avLst/>
          </a:prstGeom>
          <a:noFill/>
        </p:spPr>
        <p:txBody>
          <a:bodyPr wrap="square" rtlCol="0">
            <a:spAutoFit/>
          </a:bodyPr>
          <a:lstStyle/>
          <a:p>
            <a:r>
              <a:rPr lang="en-GB" sz="1400" dirty="0" smtClean="0"/>
              <a:t>Least public interest</a:t>
            </a:r>
            <a:endParaRPr lang="en-GB" sz="1400" dirty="0"/>
          </a:p>
        </p:txBody>
      </p:sp>
      <p:sp>
        <p:nvSpPr>
          <p:cNvPr id="120" name="TextBox 119"/>
          <p:cNvSpPr txBox="1"/>
          <p:nvPr/>
        </p:nvSpPr>
        <p:spPr>
          <a:xfrm>
            <a:off x="6983328" y="5669211"/>
            <a:ext cx="1639592" cy="307777"/>
          </a:xfrm>
          <a:prstGeom prst="rect">
            <a:avLst/>
          </a:prstGeom>
          <a:noFill/>
        </p:spPr>
        <p:txBody>
          <a:bodyPr wrap="square" rtlCol="0">
            <a:spAutoFit/>
          </a:bodyPr>
          <a:lstStyle/>
          <a:p>
            <a:r>
              <a:rPr lang="en-GB" sz="1400" dirty="0" smtClean="0"/>
              <a:t>Most public interest</a:t>
            </a:r>
            <a:endParaRPr lang="en-GB" sz="1400" dirty="0"/>
          </a:p>
        </p:txBody>
      </p:sp>
      <p:sp>
        <p:nvSpPr>
          <p:cNvPr id="121" name="TextBox 120"/>
          <p:cNvSpPr txBox="1"/>
          <p:nvPr/>
        </p:nvSpPr>
        <p:spPr>
          <a:xfrm>
            <a:off x="518220" y="1437516"/>
            <a:ext cx="5832648" cy="369332"/>
          </a:xfrm>
          <a:prstGeom prst="rect">
            <a:avLst/>
          </a:prstGeom>
          <a:noFill/>
        </p:spPr>
        <p:txBody>
          <a:bodyPr wrap="square" rtlCol="0">
            <a:spAutoFit/>
          </a:bodyPr>
          <a:lstStyle/>
          <a:p>
            <a:r>
              <a:rPr lang="en-GB" b="1" dirty="0" smtClean="0"/>
              <a:t>Potential Method 2</a:t>
            </a:r>
            <a:endParaRPr lang="en-GB" b="1" dirty="0"/>
          </a:p>
        </p:txBody>
      </p:sp>
    </p:spTree>
    <p:extLst>
      <p:ext uri="{BB962C8B-B14F-4D97-AF65-F5344CB8AC3E}">
        <p14:creationId xmlns:p14="http://schemas.microsoft.com/office/powerpoint/2010/main" val="25544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Preliminary observations on key variables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p:cNvGrpSpPr/>
          <p:nvPr/>
        </p:nvGrpSpPr>
        <p:grpSpPr>
          <a:xfrm>
            <a:off x="611560" y="1484784"/>
            <a:ext cx="3791387" cy="646421"/>
            <a:chOff x="181392" y="3282556"/>
            <a:chExt cx="3791387" cy="646421"/>
          </a:xfrm>
        </p:grpSpPr>
        <p:sp>
          <p:nvSpPr>
            <p:cNvPr id="112" name="TextBox 111"/>
            <p:cNvSpPr txBox="1"/>
            <p:nvPr/>
          </p:nvSpPr>
          <p:spPr>
            <a:xfrm>
              <a:off x="699066" y="3444498"/>
              <a:ext cx="3273713" cy="338554"/>
            </a:xfrm>
            <a:prstGeom prst="rect">
              <a:avLst/>
            </a:prstGeom>
            <a:noFill/>
          </p:spPr>
          <p:txBody>
            <a:bodyPr wrap="square" rtlCol="0">
              <a:spAutoFit/>
            </a:bodyPr>
            <a:lstStyle/>
            <a:p>
              <a:r>
                <a:rPr lang="en-GB" sz="1600" dirty="0" smtClean="0"/>
                <a:t>Economic development</a:t>
              </a:r>
              <a:endParaRPr lang="en-GB" sz="1600" dirty="0"/>
            </a:p>
          </p:txBody>
        </p:sp>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92" y="3282556"/>
              <a:ext cx="756607" cy="646421"/>
            </a:xfrm>
            <a:prstGeom prst="rect">
              <a:avLst/>
            </a:prstGeom>
          </p:spPr>
        </p:pic>
      </p:grpSp>
      <p:pic>
        <p:nvPicPr>
          <p:cNvPr id="7" name="Picture 6"/>
          <p:cNvPicPr>
            <a:picLocks noChangeAspect="1"/>
          </p:cNvPicPr>
          <p:nvPr/>
        </p:nvPicPr>
        <p:blipFill>
          <a:blip r:embed="rId3"/>
          <a:stretch>
            <a:fillRect/>
          </a:stretch>
        </p:blipFill>
        <p:spPr>
          <a:xfrm>
            <a:off x="1195396" y="2293147"/>
            <a:ext cx="6771679" cy="4066844"/>
          </a:xfrm>
          <a:prstGeom prst="rect">
            <a:avLst/>
          </a:prstGeom>
        </p:spPr>
      </p:pic>
    </p:spTree>
    <p:extLst>
      <p:ext uri="{BB962C8B-B14F-4D97-AF65-F5344CB8AC3E}">
        <p14:creationId xmlns:p14="http://schemas.microsoft.com/office/powerpoint/2010/main" val="382955440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Preliminary observations on key variables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p:cNvGrpSpPr/>
          <p:nvPr/>
        </p:nvGrpSpPr>
        <p:grpSpPr>
          <a:xfrm>
            <a:off x="611560" y="1268760"/>
            <a:ext cx="3791387" cy="646421"/>
            <a:chOff x="181392" y="3282556"/>
            <a:chExt cx="3791387" cy="646421"/>
          </a:xfrm>
        </p:grpSpPr>
        <p:sp>
          <p:nvSpPr>
            <p:cNvPr id="112" name="TextBox 111"/>
            <p:cNvSpPr txBox="1"/>
            <p:nvPr/>
          </p:nvSpPr>
          <p:spPr>
            <a:xfrm>
              <a:off x="699066" y="3444498"/>
              <a:ext cx="3273713" cy="338554"/>
            </a:xfrm>
            <a:prstGeom prst="rect">
              <a:avLst/>
            </a:prstGeom>
            <a:noFill/>
          </p:spPr>
          <p:txBody>
            <a:bodyPr wrap="square" rtlCol="0">
              <a:spAutoFit/>
            </a:bodyPr>
            <a:lstStyle/>
            <a:p>
              <a:r>
                <a:rPr lang="en-GB" sz="1600" dirty="0" smtClean="0"/>
                <a:t>Decision-makers</a:t>
              </a:r>
              <a:endParaRPr lang="en-GB" sz="1600" dirty="0"/>
            </a:p>
          </p:txBody>
        </p:sp>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92" y="3282556"/>
              <a:ext cx="756607" cy="646421"/>
            </a:xfrm>
            <a:prstGeom prst="rect">
              <a:avLst/>
            </a:prstGeom>
          </p:spPr>
        </p:pic>
      </p:grpSp>
      <p:pic>
        <p:nvPicPr>
          <p:cNvPr id="6" name="Picture 5"/>
          <p:cNvPicPr>
            <a:picLocks noChangeAspect="1"/>
          </p:cNvPicPr>
          <p:nvPr/>
        </p:nvPicPr>
        <p:blipFill>
          <a:blip r:embed="rId3"/>
          <a:stretch>
            <a:fillRect/>
          </a:stretch>
        </p:blipFill>
        <p:spPr>
          <a:xfrm>
            <a:off x="1451292" y="2060848"/>
            <a:ext cx="6340063" cy="4242121"/>
          </a:xfrm>
          <a:prstGeom prst="rect">
            <a:avLst/>
          </a:prstGeom>
        </p:spPr>
      </p:pic>
    </p:spTree>
    <p:extLst>
      <p:ext uri="{BB962C8B-B14F-4D97-AF65-F5344CB8AC3E}">
        <p14:creationId xmlns:p14="http://schemas.microsoft.com/office/powerpoint/2010/main" val="280437040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7" name="TextBox 6"/>
          <p:cNvSpPr txBox="1"/>
          <p:nvPr/>
        </p:nvSpPr>
        <p:spPr>
          <a:xfrm>
            <a:off x="0" y="241484"/>
            <a:ext cx="9144000" cy="461665"/>
          </a:xfrm>
          <a:prstGeom prst="rect">
            <a:avLst/>
          </a:prstGeom>
          <a:noFill/>
        </p:spPr>
        <p:txBody>
          <a:bodyPr wrap="square" rtlCol="0">
            <a:spAutoFit/>
          </a:bodyPr>
          <a:lstStyle/>
          <a:p>
            <a:pPr algn="ctr"/>
            <a:r>
              <a:rPr lang="en-GB" sz="2400" b="1" dirty="0" smtClean="0">
                <a:solidFill>
                  <a:srgbClr val="002E5C"/>
                </a:solidFill>
              </a:rPr>
              <a:t>The special case of Foreign Investment…</a:t>
            </a:r>
            <a:endParaRPr lang="en-GB" sz="2400" b="1" dirty="0">
              <a:solidFill>
                <a:srgbClr val="002E5C"/>
              </a:solidFill>
            </a:endParaRPr>
          </a:p>
        </p:txBody>
      </p:sp>
      <p:grpSp>
        <p:nvGrpSpPr>
          <p:cNvPr id="12" name="Group 11"/>
          <p:cNvGrpSpPr/>
          <p:nvPr/>
        </p:nvGrpSpPr>
        <p:grpSpPr>
          <a:xfrm>
            <a:off x="802184" y="810424"/>
            <a:ext cx="7548374" cy="214624"/>
            <a:chOff x="827584" y="1424968"/>
            <a:chExt cx="7548374" cy="214624"/>
          </a:xfrm>
        </p:grpSpPr>
        <p:sp>
          <p:nvSpPr>
            <p:cNvPr id="13" name="Rectangle 12"/>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6" y="4509120"/>
            <a:ext cx="1358254" cy="1886464"/>
          </a:xfrm>
          <a:prstGeom prst="rect">
            <a:avLst/>
          </a:prstGeom>
          <a:effectLst>
            <a:outerShdw blurRad="50800" dist="38100" dir="13500000" sx="101000" sy="101000" algn="br" rotWithShape="0">
              <a:prstClr val="black">
                <a:alpha val="68000"/>
              </a:prstClr>
            </a:outerShdw>
          </a:effec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54124"/>
            <a:ext cx="2123365" cy="1221468"/>
          </a:xfrm>
          <a:prstGeom prst="rect">
            <a:avLst/>
          </a:prstGeom>
          <a:effectLst>
            <a:outerShdw blurRad="50800" dist="38100" dir="13500000" sx="102000" sy="102000" algn="br" rotWithShape="0">
              <a:prstClr val="black">
                <a:alpha val="70000"/>
              </a:prstClr>
            </a:outerShdw>
          </a:effec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554124"/>
            <a:ext cx="1891553" cy="1584176"/>
          </a:xfrm>
          <a:prstGeom prst="rect">
            <a:avLst/>
          </a:prstGeom>
          <a:effectLst>
            <a:outerShdw blurRad="50800" dist="38100" dir="13500000" sx="102000" sy="102000" algn="br" rotWithShape="0">
              <a:prstClr val="black">
                <a:alpha val="70000"/>
              </a:prstClr>
            </a:outerShd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5220" y="4870110"/>
            <a:ext cx="1984727" cy="1687212"/>
          </a:xfrm>
          <a:prstGeom prst="rect">
            <a:avLst/>
          </a:prstGeom>
          <a:effectLst>
            <a:outerShdw blurRad="50800" dist="38100" dir="13500000" sx="102000" sy="102000" algn="br" rotWithShape="0">
              <a:prstClr val="black">
                <a:alpha val="70000"/>
              </a:prstClr>
            </a:outerShdw>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4293" y="3059907"/>
            <a:ext cx="3777840" cy="2124000"/>
          </a:xfrm>
          <a:prstGeom prst="rect">
            <a:avLst/>
          </a:prstGeom>
          <a:effectLst>
            <a:outerShdw blurRad="50800" dist="38100" dir="13500000" sx="102000" sy="102000" algn="br" rotWithShape="0">
              <a:prstClr val="black">
                <a:alpha val="70000"/>
              </a:prstClr>
            </a:outerShdw>
          </a:effectLst>
        </p:spPr>
      </p:pic>
      <p:sp>
        <p:nvSpPr>
          <p:cNvPr id="24" name="Arc 23"/>
          <p:cNvSpPr/>
          <p:nvPr/>
        </p:nvSpPr>
        <p:spPr>
          <a:xfrm rot="2003238">
            <a:off x="5720719" y="3078054"/>
            <a:ext cx="1354993" cy="917377"/>
          </a:xfrm>
          <a:prstGeom prst="arc">
            <a:avLst>
              <a:gd name="adj1" fmla="val 11146050"/>
              <a:gd name="adj2" fmla="val 21398106"/>
            </a:avLst>
          </a:prstGeom>
          <a:ln w="57150">
            <a:solidFill>
              <a:srgbClr val="D553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Connector 24"/>
          <p:cNvCxnSpPr/>
          <p:nvPr/>
        </p:nvCxnSpPr>
        <p:spPr>
          <a:xfrm flipH="1" flipV="1">
            <a:off x="5644858" y="4653136"/>
            <a:ext cx="1058354" cy="77018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818677" y="4531746"/>
            <a:ext cx="1320332" cy="891578"/>
          </a:xfrm>
          <a:prstGeom prst="line">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800715" y="2600908"/>
            <a:ext cx="902497" cy="537392"/>
          </a:xfrm>
          <a:prstGeom prst="line">
            <a:avLst/>
          </a:prstGeom>
          <a:ln w="57150">
            <a:solidFill>
              <a:srgbClr val="D553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82703" y="2243558"/>
            <a:ext cx="1296144" cy="1064067"/>
          </a:xfrm>
          <a:prstGeom prst="line">
            <a:avLst/>
          </a:prstGeom>
          <a:ln w="57150">
            <a:solidFill>
              <a:srgbClr val="D09E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6975612">
            <a:off x="3327901" y="2538649"/>
            <a:ext cx="1354993" cy="841284"/>
          </a:xfrm>
          <a:prstGeom prst="arc">
            <a:avLst>
              <a:gd name="adj1" fmla="val 13416314"/>
              <a:gd name="adj2" fmla="val 21398106"/>
            </a:avLst>
          </a:prstGeom>
          <a:ln w="57150">
            <a:solidFill>
              <a:srgbClr val="D09E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rot="4348306">
            <a:off x="4752535" y="4672498"/>
            <a:ext cx="1354993" cy="917377"/>
          </a:xfrm>
          <a:prstGeom prst="arc">
            <a:avLst>
              <a:gd name="adj1" fmla="val 13944571"/>
              <a:gd name="adj2" fmla="val 21398106"/>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5691043" flipV="1">
            <a:off x="2674946" y="4582196"/>
            <a:ext cx="1354993" cy="961014"/>
          </a:xfrm>
          <a:prstGeom prst="arc">
            <a:avLst>
              <a:gd name="adj1" fmla="val 13944571"/>
              <a:gd name="adj2" fmla="val 21398106"/>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9" name="Lock Picture"/>
          <p:cNvGrpSpPr>
            <a:grpSpLocks noChangeAspect="1"/>
          </p:cNvGrpSpPr>
          <p:nvPr/>
        </p:nvGrpSpPr>
        <p:grpSpPr>
          <a:xfrm>
            <a:off x="2801036" y="4269202"/>
            <a:ext cx="612000" cy="612000"/>
            <a:chOff x="2751484" y="1124744"/>
            <a:chExt cx="1028428" cy="1028428"/>
          </a:xfrm>
        </p:grpSpPr>
        <p:sp>
          <p:nvSpPr>
            <p:cNvPr id="40" name="Rectangle 39"/>
            <p:cNvSpPr/>
            <p:nvPr/>
          </p:nvSpPr>
          <p:spPr>
            <a:xfrm>
              <a:off x="2915816" y="1513248"/>
              <a:ext cx="720080" cy="63992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84" y="1124744"/>
              <a:ext cx="1028428" cy="10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2" name="Piggy Bank" descr="http://www.heathlandscourt.org.uk/system/files/images/Piggy%20Bank%20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995" y="434501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43" name="Newspape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9009" y="2944454"/>
            <a:ext cx="731227"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descr="http://4vector.com/i/free-vector-light-bulb-clip-art_117415_Light_Bulb_clip_art_high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9343" y="2803427"/>
            <a:ext cx="360869"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6063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14:presetBounceEnd="41667">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1667">
                                          <p:cBhvr additive="base">
                                            <p:cTn id="7" dur="600" fill="hold"/>
                                            <p:tgtEl>
                                              <p:spTgt spid="20"/>
                                            </p:tgtEl>
                                            <p:attrNameLst>
                                              <p:attrName>ppt_x</p:attrName>
                                            </p:attrNameLst>
                                          </p:cBhvr>
                                          <p:tavLst>
                                            <p:tav tm="0">
                                              <p:val>
                                                <p:strVal val="0-#ppt_w/2"/>
                                              </p:val>
                                            </p:tav>
                                            <p:tav tm="100000">
                                              <p:val>
                                                <p:strVal val="#ppt_x"/>
                                              </p:val>
                                            </p:tav>
                                          </p:tavLst>
                                        </p:anim>
                                        <p:anim calcmode="lin" valueType="num" p14:bounceEnd="41667">
                                          <p:cBhvr additive="base">
                                            <p:cTn id="8" dur="6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41667">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1667">
                                          <p:cBhvr additive="base">
                                            <p:cTn id="11" dur="600" fill="hold"/>
                                            <p:tgtEl>
                                              <p:spTgt spid="21"/>
                                            </p:tgtEl>
                                            <p:attrNameLst>
                                              <p:attrName>ppt_x</p:attrName>
                                            </p:attrNameLst>
                                          </p:cBhvr>
                                          <p:tavLst>
                                            <p:tav tm="0">
                                              <p:val>
                                                <p:strVal val="1+#ppt_w/2"/>
                                              </p:val>
                                            </p:tav>
                                            <p:tav tm="100000">
                                              <p:val>
                                                <p:strVal val="#ppt_x"/>
                                              </p:val>
                                            </p:tav>
                                          </p:tavLst>
                                        </p:anim>
                                        <p:anim calcmode="lin" valueType="num" p14:bounceEnd="41667">
                                          <p:cBhvr additive="base">
                                            <p:cTn id="12" dur="6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41667">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41667">
                                          <p:cBhvr additive="base">
                                            <p:cTn id="15" dur="600" fill="hold"/>
                                            <p:tgtEl>
                                              <p:spTgt spid="22"/>
                                            </p:tgtEl>
                                            <p:attrNameLst>
                                              <p:attrName>ppt_x</p:attrName>
                                            </p:attrNameLst>
                                          </p:cBhvr>
                                          <p:tavLst>
                                            <p:tav tm="0">
                                              <p:val>
                                                <p:strVal val="1+#ppt_w/2"/>
                                              </p:val>
                                            </p:tav>
                                            <p:tav tm="100000">
                                              <p:val>
                                                <p:strVal val="#ppt_x"/>
                                              </p:val>
                                            </p:tav>
                                          </p:tavLst>
                                        </p:anim>
                                        <p:anim calcmode="lin" valueType="num" p14:bounceEnd="41667">
                                          <p:cBhvr additive="base">
                                            <p:cTn id="16" dur="6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41667">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41667">
                                          <p:cBhvr additive="base">
                                            <p:cTn id="19" dur="600" fill="hold"/>
                                            <p:tgtEl>
                                              <p:spTgt spid="19"/>
                                            </p:tgtEl>
                                            <p:attrNameLst>
                                              <p:attrName>ppt_x</p:attrName>
                                            </p:attrNameLst>
                                          </p:cBhvr>
                                          <p:tavLst>
                                            <p:tav tm="0">
                                              <p:val>
                                                <p:strVal val="0-#ppt_w/2"/>
                                              </p:val>
                                            </p:tav>
                                            <p:tav tm="100000">
                                              <p:val>
                                                <p:strVal val="#ppt_x"/>
                                              </p:val>
                                            </p:tav>
                                          </p:tavLst>
                                        </p:anim>
                                        <p:anim calcmode="lin" valueType="num" p14:bounceEnd="41667">
                                          <p:cBhvr additive="base">
                                            <p:cTn id="20" dur="6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22" presetClass="entr" presetSubtype="2"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par>
                                    <p:cTn id="29" presetID="2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500"/>
                                            <p:tgtEl>
                                              <p:spTgt spid="38"/>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6"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600" fill="hold"/>
                                            <p:tgtEl>
                                              <p:spTgt spid="20"/>
                                            </p:tgtEl>
                                            <p:attrNameLst>
                                              <p:attrName>ppt_x</p:attrName>
                                            </p:attrNameLst>
                                          </p:cBhvr>
                                          <p:tavLst>
                                            <p:tav tm="0">
                                              <p:val>
                                                <p:strVal val="0-#ppt_w/2"/>
                                              </p:val>
                                            </p:tav>
                                            <p:tav tm="100000">
                                              <p:val>
                                                <p:strVal val="#ppt_x"/>
                                              </p:val>
                                            </p:tav>
                                          </p:tavLst>
                                        </p:anim>
                                        <p:anim calcmode="lin" valueType="num">
                                          <p:cBhvr additive="base">
                                            <p:cTn id="8" dur="6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600" fill="hold"/>
                                            <p:tgtEl>
                                              <p:spTgt spid="21"/>
                                            </p:tgtEl>
                                            <p:attrNameLst>
                                              <p:attrName>ppt_x</p:attrName>
                                            </p:attrNameLst>
                                          </p:cBhvr>
                                          <p:tavLst>
                                            <p:tav tm="0">
                                              <p:val>
                                                <p:strVal val="1+#ppt_w/2"/>
                                              </p:val>
                                            </p:tav>
                                            <p:tav tm="100000">
                                              <p:val>
                                                <p:strVal val="#ppt_x"/>
                                              </p:val>
                                            </p:tav>
                                          </p:tavLst>
                                        </p:anim>
                                        <p:anim calcmode="lin" valueType="num">
                                          <p:cBhvr additive="base">
                                            <p:cTn id="12" dur="6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600" fill="hold"/>
                                            <p:tgtEl>
                                              <p:spTgt spid="22"/>
                                            </p:tgtEl>
                                            <p:attrNameLst>
                                              <p:attrName>ppt_x</p:attrName>
                                            </p:attrNameLst>
                                          </p:cBhvr>
                                          <p:tavLst>
                                            <p:tav tm="0">
                                              <p:val>
                                                <p:strVal val="1+#ppt_w/2"/>
                                              </p:val>
                                            </p:tav>
                                            <p:tav tm="100000">
                                              <p:val>
                                                <p:strVal val="#ppt_x"/>
                                              </p:val>
                                            </p:tav>
                                          </p:tavLst>
                                        </p:anim>
                                        <p:anim calcmode="lin" valueType="num">
                                          <p:cBhvr additive="base">
                                            <p:cTn id="16" dur="6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600" fill="hold"/>
                                            <p:tgtEl>
                                              <p:spTgt spid="19"/>
                                            </p:tgtEl>
                                            <p:attrNameLst>
                                              <p:attrName>ppt_x</p:attrName>
                                            </p:attrNameLst>
                                          </p:cBhvr>
                                          <p:tavLst>
                                            <p:tav tm="0">
                                              <p:val>
                                                <p:strVal val="0-#ppt_w/2"/>
                                              </p:val>
                                            </p:tav>
                                            <p:tav tm="100000">
                                              <p:val>
                                                <p:strVal val="#ppt_x"/>
                                              </p:val>
                                            </p:tav>
                                          </p:tavLst>
                                        </p:anim>
                                        <p:anim calcmode="lin" valueType="num">
                                          <p:cBhvr additive="base">
                                            <p:cTn id="20" dur="6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22" presetClass="entr" presetSubtype="2"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par>
                                    <p:cTn id="29" presetID="2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500"/>
                                            <p:tgtEl>
                                              <p:spTgt spid="38"/>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6" grpId="0" animBg="1"/>
          <p:bldP spid="38"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grpSp>
        <p:nvGrpSpPr>
          <p:cNvPr id="12" name="Group 11"/>
          <p:cNvGrpSpPr/>
          <p:nvPr/>
        </p:nvGrpSpPr>
        <p:grpSpPr>
          <a:xfrm>
            <a:off x="802184" y="810424"/>
            <a:ext cx="7548374" cy="214624"/>
            <a:chOff x="827584" y="1424968"/>
            <a:chExt cx="7548374" cy="214624"/>
          </a:xfrm>
        </p:grpSpPr>
        <p:sp>
          <p:nvSpPr>
            <p:cNvPr id="13" name="Rectangle 12"/>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0" y="241484"/>
            <a:ext cx="9144000" cy="461665"/>
          </a:xfrm>
          <a:prstGeom prst="rect">
            <a:avLst/>
          </a:prstGeom>
          <a:noFill/>
        </p:spPr>
        <p:txBody>
          <a:bodyPr wrap="square" rtlCol="0">
            <a:spAutoFit/>
          </a:bodyPr>
          <a:lstStyle/>
          <a:p>
            <a:pPr algn="ctr"/>
            <a:r>
              <a:rPr lang="en-GB" sz="2400" b="1" dirty="0" smtClean="0">
                <a:solidFill>
                  <a:srgbClr val="002E5C"/>
                </a:solidFill>
              </a:rPr>
              <a:t>The special case of Foreign Investment…</a:t>
            </a:r>
            <a:endParaRPr lang="en-GB" sz="2400" b="1" dirty="0">
              <a:solidFill>
                <a:srgbClr val="002E5C"/>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581096888"/>
              </p:ext>
            </p:extLst>
          </p:nvPr>
        </p:nvGraphicFramePr>
        <p:xfrm>
          <a:off x="209104" y="1710928"/>
          <a:ext cx="8574000" cy="3418840"/>
        </p:xfrm>
        <a:graphic>
          <a:graphicData uri="http://schemas.openxmlformats.org/drawingml/2006/table">
            <a:tbl>
              <a:tblPr firstRow="1" bandRow="1">
                <a:tableStyleId>{EB9631B5-78F2-41C9-869B-9F39066F8104}</a:tableStyleId>
              </a:tblPr>
              <a:tblGrid>
                <a:gridCol w="1584000"/>
                <a:gridCol w="1398000"/>
                <a:gridCol w="1398000"/>
                <a:gridCol w="1398000"/>
                <a:gridCol w="1398000"/>
                <a:gridCol w="1398000"/>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r>
                        <a:rPr lang="en-GB" sz="1600" dirty="0" smtClean="0">
                          <a:solidFill>
                            <a:schemeClr val="tx1"/>
                          </a:solidFill>
                        </a:rPr>
                        <a:t>Australia</a:t>
                      </a:r>
                      <a:endParaRPr lang="en-GB"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600" dirty="0" smtClean="0">
                          <a:solidFill>
                            <a:schemeClr val="tx1"/>
                          </a:solidFill>
                        </a:rPr>
                        <a:t>Canada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2929"/>
                    </a:solidFill>
                  </a:tcPr>
                </a:tc>
                <a:tc>
                  <a:txBody>
                    <a:bodyPr/>
                    <a:lstStyle/>
                    <a:p>
                      <a:pPr algn="ctr"/>
                      <a:r>
                        <a:rPr lang="en-GB" sz="1600" dirty="0" smtClean="0">
                          <a:solidFill>
                            <a:schemeClr val="tx1"/>
                          </a:solidFill>
                        </a:rPr>
                        <a:t>RSA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B230"/>
                    </a:solidFill>
                  </a:tcPr>
                </a:tc>
                <a:tc>
                  <a:txBody>
                    <a:bodyPr/>
                    <a:lstStyle/>
                    <a:p>
                      <a:pPr algn="ctr"/>
                      <a:r>
                        <a:rPr lang="en-GB" sz="1600" dirty="0" smtClean="0">
                          <a:solidFill>
                            <a:schemeClr val="tx1"/>
                          </a:solidFill>
                        </a:rPr>
                        <a:t>UK</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1E2"/>
                    </a:solidFill>
                  </a:tcPr>
                </a:tc>
                <a:tc>
                  <a:txBody>
                    <a:bodyPr/>
                    <a:lstStyle/>
                    <a:p>
                      <a:pPr algn="ctr"/>
                      <a:r>
                        <a:rPr lang="en-GB" sz="1600" dirty="0" smtClean="0">
                          <a:solidFill>
                            <a:schemeClr val="tx1"/>
                          </a:solidFill>
                        </a:rPr>
                        <a:t>USA</a:t>
                      </a:r>
                      <a:endParaRPr lang="en-GB"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E36B4"/>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Is there a </a:t>
                      </a:r>
                      <a:r>
                        <a:rPr lang="en-GB" sz="1400" b="1" dirty="0" smtClean="0"/>
                        <a:t>broad test</a:t>
                      </a:r>
                      <a:r>
                        <a:rPr lang="en-GB" sz="1400" b="0" dirty="0" smtClean="0"/>
                        <a:t> for foreign</a:t>
                      </a:r>
                      <a:r>
                        <a:rPr lang="en-GB" sz="1400" b="0" baseline="0" dirty="0" smtClean="0"/>
                        <a:t> investment?</a:t>
                      </a:r>
                      <a:endParaRPr lang="en-GB" sz="1400" b="0" dirty="0" smtClean="0"/>
                    </a:p>
                    <a:p>
                      <a:endParaRPr lang="en-GB" sz="1400" b="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1400" dirty="0" smtClean="0"/>
                    </a:p>
                    <a:p>
                      <a:pPr algn="ctr"/>
                      <a:r>
                        <a:rPr lang="en-GB" sz="1400" dirty="0" smtClean="0"/>
                        <a:t>‘National</a:t>
                      </a:r>
                      <a:r>
                        <a:rPr lang="en-GB" sz="1400" baseline="0" dirty="0" smtClean="0"/>
                        <a:t> interest</a:t>
                      </a:r>
                      <a:r>
                        <a:rPr lang="en-GB" sz="1400" dirty="0" smtClean="0"/>
                        <a:t>’</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endParaRPr lang="en-GB" sz="1800" dirty="0" smtClean="0"/>
                    </a:p>
                    <a:p>
                      <a:pPr algn="ctr"/>
                      <a:r>
                        <a:rPr lang="en-GB" sz="1400" dirty="0" smtClean="0"/>
                        <a:t>‘Net benefit’</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endParaRPr lang="en-GB" sz="1800" dirty="0" smtClean="0"/>
                    </a:p>
                    <a:p>
                      <a:pPr algn="ctr"/>
                      <a:r>
                        <a:rPr lang="en-GB" sz="1400" dirty="0" smtClean="0"/>
                        <a:t>(BEE)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1200" dirty="0" smtClean="0"/>
                    </a:p>
                    <a:p>
                      <a:pPr algn="ctr"/>
                      <a:r>
                        <a:rPr lang="en-GB" sz="1400" dirty="0" smtClean="0"/>
                        <a:t>(National security)</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endParaRPr lang="en-GB" sz="1200" dirty="0" smtClean="0"/>
                    </a:p>
                    <a:p>
                      <a:pPr algn="ctr"/>
                      <a:r>
                        <a:rPr lang="en-GB" sz="1400" dirty="0" smtClean="0"/>
                        <a:t>‘National security’</a:t>
                      </a:r>
                    </a:p>
                    <a:p>
                      <a:pPr algn="ct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r h="769848">
                <a:tc>
                  <a:txBody>
                    <a:bodyPr/>
                    <a:lstStyle/>
                    <a:p>
                      <a:r>
                        <a:rPr lang="en-GB" sz="1400" b="0" dirty="0" smtClean="0"/>
                        <a:t>Are there </a:t>
                      </a:r>
                      <a:r>
                        <a:rPr lang="en-GB" sz="1400" b="1" dirty="0" smtClean="0"/>
                        <a:t>specific sectors protected </a:t>
                      </a:r>
                      <a:r>
                        <a:rPr lang="en-GB" sz="1400" b="0" dirty="0" smtClean="0"/>
                        <a:t>by foreign investment policy?</a:t>
                      </a:r>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r>
                        <a:rPr lang="en-GB" sz="1400" dirty="0" smtClean="0">
                          <a:solidFill>
                            <a:schemeClr val="tx1"/>
                          </a:solidFill>
                        </a:rPr>
                        <a:t>Fin services</a:t>
                      </a:r>
                    </a:p>
                    <a:p>
                      <a:pPr algn="ctr"/>
                      <a:r>
                        <a:rPr lang="en-GB" sz="1400" dirty="0" smtClean="0">
                          <a:solidFill>
                            <a:schemeClr val="tx1"/>
                          </a:solidFill>
                        </a:rPr>
                        <a:t>Media</a:t>
                      </a:r>
                    </a:p>
                    <a:p>
                      <a:pPr algn="ctr"/>
                      <a:r>
                        <a:rPr lang="en-GB" sz="1400" dirty="0" smtClean="0">
                          <a:solidFill>
                            <a:schemeClr val="tx1"/>
                          </a:solidFill>
                        </a:rPr>
                        <a:t>Civil Aviation</a:t>
                      </a:r>
                    </a:p>
                    <a:p>
                      <a:pPr algn="ctr"/>
                      <a:r>
                        <a:rPr lang="en-GB" sz="1400" dirty="0" smtClean="0">
                          <a:solidFill>
                            <a:schemeClr val="tx1"/>
                          </a:solidFill>
                        </a:rPr>
                        <a:t>Telecoms</a:t>
                      </a:r>
                    </a:p>
                    <a:p>
                      <a:pPr algn="ctr"/>
                      <a:r>
                        <a:rPr lang="en-GB" sz="1400" dirty="0" smtClean="0">
                          <a:solidFill>
                            <a:schemeClr val="tx1"/>
                          </a:solidFill>
                        </a:rPr>
                        <a:t>Agriculture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C5"/>
                    </a:solidFill>
                  </a:tcPr>
                </a:tc>
                <a:tc>
                  <a:txBody>
                    <a:bodyPr/>
                    <a:lstStyle/>
                    <a:p>
                      <a:pPr algn="ctr"/>
                      <a:endParaRPr lang="en-GB" sz="1400" dirty="0" smtClean="0"/>
                    </a:p>
                    <a:p>
                      <a:pPr algn="ctr"/>
                      <a:endParaRPr lang="en-GB" sz="1400" dirty="0" smtClean="0"/>
                    </a:p>
                    <a:p>
                      <a:pPr algn="ctr"/>
                      <a:r>
                        <a:rPr lang="en-GB" sz="1400" dirty="0" smtClean="0"/>
                        <a:t>--</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5C5"/>
                    </a:solidFill>
                  </a:tcPr>
                </a:tc>
                <a:tc>
                  <a:txBody>
                    <a:bodyPr/>
                    <a:lstStyle/>
                    <a:p>
                      <a:pPr algn="ctr"/>
                      <a:endParaRPr lang="en-GB" sz="1400" dirty="0" smtClean="0">
                        <a:solidFill>
                          <a:schemeClr val="tx2">
                            <a:lumMod val="75000"/>
                          </a:schemeClr>
                        </a:solidFill>
                      </a:endParaRPr>
                    </a:p>
                    <a:p>
                      <a:pPr algn="ctr"/>
                      <a:endParaRPr lang="en-GB" sz="600" dirty="0" smtClean="0">
                        <a:solidFill>
                          <a:schemeClr val="tx2">
                            <a:lumMod val="75000"/>
                          </a:schemeClr>
                        </a:solidFill>
                      </a:endParaRPr>
                    </a:p>
                    <a:p>
                      <a:pPr algn="ctr"/>
                      <a:r>
                        <a:rPr lang="en-GB" sz="1400" dirty="0" smtClean="0">
                          <a:solidFill>
                            <a:schemeClr val="tx1"/>
                          </a:solidFill>
                        </a:rPr>
                        <a:t>Banking</a:t>
                      </a:r>
                    </a:p>
                    <a:p>
                      <a:pPr algn="ctr"/>
                      <a:r>
                        <a:rPr lang="en-GB" sz="1400" dirty="0" smtClean="0">
                          <a:solidFill>
                            <a:schemeClr val="tx1"/>
                          </a:solidFill>
                        </a:rPr>
                        <a:t>Media</a:t>
                      </a:r>
                      <a:endParaRPr lang="en-GB"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E49C"/>
                    </a:solidFill>
                  </a:tcPr>
                </a:tc>
                <a:tc>
                  <a:txBody>
                    <a:bodyPr/>
                    <a:lstStyle/>
                    <a:p>
                      <a:pPr algn="ctr"/>
                      <a:endParaRPr lang="en-GB" sz="1400" dirty="0" smtClean="0"/>
                    </a:p>
                    <a:p>
                      <a:pPr algn="ctr"/>
                      <a:endParaRPr lang="en-GB" sz="600" dirty="0" smtClean="0"/>
                    </a:p>
                    <a:p>
                      <a:pPr algn="ctr"/>
                      <a:r>
                        <a:rPr lang="en-GB" sz="1400" dirty="0" smtClean="0"/>
                        <a:t>(Banking)</a:t>
                      </a:r>
                    </a:p>
                    <a:p>
                      <a:pPr algn="ctr"/>
                      <a:r>
                        <a:rPr lang="en-GB" sz="1400" dirty="0" smtClean="0"/>
                        <a:t>(Media)</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D4FF"/>
                    </a:solidFill>
                  </a:tcPr>
                </a:tc>
                <a:tc>
                  <a:txBody>
                    <a:bodyPr/>
                    <a:lstStyle/>
                    <a:p>
                      <a:pPr algn="ctr"/>
                      <a:r>
                        <a:rPr lang="en-GB" sz="1400" dirty="0" smtClean="0">
                          <a:solidFill>
                            <a:schemeClr val="tx1"/>
                          </a:solidFill>
                        </a:rPr>
                        <a:t>Banking</a:t>
                      </a:r>
                    </a:p>
                    <a:p>
                      <a:pPr algn="ctr"/>
                      <a:r>
                        <a:rPr lang="en-GB" sz="1400" dirty="0" smtClean="0">
                          <a:solidFill>
                            <a:schemeClr val="tx1"/>
                          </a:solidFill>
                        </a:rPr>
                        <a:t>Media</a:t>
                      </a:r>
                    </a:p>
                    <a:p>
                      <a:pPr algn="ctr"/>
                      <a:r>
                        <a:rPr lang="en-GB" sz="1400" dirty="0" smtClean="0">
                          <a:solidFill>
                            <a:schemeClr val="tx1"/>
                          </a:solidFill>
                        </a:rPr>
                        <a:t>Telecoms</a:t>
                      </a:r>
                    </a:p>
                    <a:p>
                      <a:pPr algn="ctr"/>
                      <a:r>
                        <a:rPr lang="en-GB" sz="1400" dirty="0" smtClean="0">
                          <a:solidFill>
                            <a:schemeClr val="tx1"/>
                          </a:solidFill>
                        </a:rPr>
                        <a:t>Transport</a:t>
                      </a:r>
                    </a:p>
                    <a:p>
                      <a:pPr algn="ctr"/>
                      <a:r>
                        <a:rPr lang="en-GB" sz="1400" dirty="0" smtClean="0">
                          <a:solidFill>
                            <a:schemeClr val="tx1"/>
                          </a:solidFill>
                        </a:rPr>
                        <a:t>Energy</a:t>
                      </a:r>
                      <a:endParaRPr lang="en-GB"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AFE7"/>
                    </a:solidFill>
                  </a:tcPr>
                </a:tc>
              </a:tr>
              <a:tr h="370840">
                <a:tc>
                  <a:txBody>
                    <a:bodyPr/>
                    <a:lstStyle/>
                    <a:p>
                      <a:r>
                        <a:rPr lang="en-GB" sz="1400" b="1" dirty="0" smtClean="0"/>
                        <a:t>Who enforces</a:t>
                      </a:r>
                      <a:r>
                        <a:rPr lang="en-GB" sz="1400" b="0" dirty="0" smtClean="0"/>
                        <a:t> the foreign investment policy?</a:t>
                      </a:r>
                    </a:p>
                    <a:p>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a:endParaRPr lang="en-GB" sz="2000" dirty="0" smtClean="0"/>
                    </a:p>
                    <a:p>
                      <a:pPr algn="ctr"/>
                      <a:r>
                        <a:rPr lang="en-GB" sz="1400" dirty="0" smtClean="0"/>
                        <a:t>Politician</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81"/>
                    </a:solidFill>
                  </a:tcPr>
                </a:tc>
                <a:tc>
                  <a:txBody>
                    <a:bodyPr/>
                    <a:lstStyle/>
                    <a:p>
                      <a:pPr algn="ctr"/>
                      <a:endParaRPr lang="en-GB" sz="2000" dirty="0" smtClean="0"/>
                    </a:p>
                    <a:p>
                      <a:pPr algn="ctr"/>
                      <a:r>
                        <a:rPr lang="en-GB" sz="1400" dirty="0" smtClean="0"/>
                        <a:t>Politician</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algn="ctr"/>
                      <a:endParaRPr lang="en-GB" sz="2000" dirty="0" smtClean="0"/>
                    </a:p>
                    <a:p>
                      <a:pPr algn="ctr"/>
                      <a:r>
                        <a:rPr lang="en-GB" sz="1400" dirty="0" smtClean="0"/>
                        <a:t>Politician</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pPr algn="ctr"/>
                      <a:endParaRPr lang="en-GB" sz="2000" dirty="0" smtClean="0"/>
                    </a:p>
                    <a:p>
                      <a:pPr algn="ctr"/>
                      <a:r>
                        <a:rPr lang="en-GB" sz="1400" dirty="0" smtClean="0"/>
                        <a:t>Politician</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BBFF"/>
                    </a:solidFill>
                  </a:tcPr>
                </a:tc>
                <a:tc>
                  <a:txBody>
                    <a:bodyPr/>
                    <a:lstStyle/>
                    <a:p>
                      <a:pPr algn="ctr"/>
                      <a:endParaRPr lang="en-GB" sz="800" dirty="0" smtClean="0"/>
                    </a:p>
                    <a:p>
                      <a:pPr algn="ctr"/>
                      <a:r>
                        <a:rPr lang="en-GB" sz="1400" dirty="0" smtClean="0"/>
                        <a:t>Government Agency </a:t>
                      </a:r>
                    </a:p>
                    <a:p>
                      <a:pPr algn="ctr"/>
                      <a:r>
                        <a:rPr lang="en-GB" sz="1400" dirty="0" smtClean="0"/>
                        <a:t>(+ NCA)</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r>
            </a:tbl>
          </a:graphicData>
        </a:graphic>
      </p:graphicFrame>
      <p:sp>
        <p:nvSpPr>
          <p:cNvPr id="3" name="TextBox 2"/>
          <p:cNvSpPr txBox="1"/>
          <p:nvPr/>
        </p:nvSpPr>
        <p:spPr>
          <a:xfrm>
            <a:off x="323528" y="6072926"/>
            <a:ext cx="7344816" cy="338554"/>
          </a:xfrm>
          <a:prstGeom prst="rect">
            <a:avLst/>
          </a:prstGeom>
          <a:noFill/>
        </p:spPr>
        <p:txBody>
          <a:bodyPr wrap="square" rtlCol="0">
            <a:spAutoFit/>
          </a:bodyPr>
          <a:lstStyle/>
          <a:p>
            <a:r>
              <a:rPr lang="en-GB" sz="1600" dirty="0" smtClean="0"/>
              <a:t>*(_): Also applicable to mergers between domestic firms.</a:t>
            </a:r>
            <a:endParaRPr lang="en-GB" sz="1600" dirty="0"/>
          </a:p>
        </p:txBody>
      </p:sp>
      <p:sp>
        <p:nvSpPr>
          <p:cNvPr id="4" name="Rectangle 3"/>
          <p:cNvSpPr/>
          <p:nvPr/>
        </p:nvSpPr>
        <p:spPr>
          <a:xfrm>
            <a:off x="179512" y="3033688"/>
            <a:ext cx="8712968" cy="1167368"/>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15800" y="4197284"/>
            <a:ext cx="8712968" cy="1360800"/>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212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99" t="12333" r="9036"/>
          <a:stretch/>
        </p:blipFill>
        <p:spPr bwMode="auto">
          <a:xfrm>
            <a:off x="251520" y="855023"/>
            <a:ext cx="8568952" cy="571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2562125" y="3562250"/>
            <a:ext cx="0" cy="1501200"/>
          </a:xfrm>
          <a:prstGeom prst="line">
            <a:avLst/>
          </a:prstGeom>
          <a:ln w="5842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6062739" y="4569223"/>
            <a:ext cx="0" cy="493200"/>
          </a:xfrm>
          <a:prstGeom prst="line">
            <a:avLst/>
          </a:prstGeom>
          <a:ln w="58420">
            <a:solidFill>
              <a:srgbClr val="33CC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76207" y="4245751"/>
            <a:ext cx="0" cy="817200"/>
          </a:xfrm>
          <a:prstGeom prst="line">
            <a:avLst/>
          </a:prstGeom>
          <a:ln w="58420">
            <a:solidFill>
              <a:srgbClr val="A86ED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628787" y="4504357"/>
            <a:ext cx="0" cy="554400"/>
          </a:xfrm>
          <a:prstGeom prst="line">
            <a:avLst/>
          </a:prstGeom>
          <a:ln w="5842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146126" y="3888238"/>
            <a:ext cx="0" cy="1173600"/>
          </a:xfrm>
          <a:prstGeom prst="line">
            <a:avLst/>
          </a:prstGeom>
          <a:ln w="5842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645110">
            <a:off x="2394505" y="3216676"/>
            <a:ext cx="720080" cy="246221"/>
          </a:xfrm>
          <a:prstGeom prst="rect">
            <a:avLst/>
          </a:prstGeom>
          <a:noFill/>
        </p:spPr>
        <p:txBody>
          <a:bodyPr wrap="square" rtlCol="0">
            <a:spAutoFit/>
          </a:bodyPr>
          <a:lstStyle/>
          <a:p>
            <a:r>
              <a:rPr lang="en-GB" sz="1000" dirty="0" smtClean="0"/>
              <a:t>Canada</a:t>
            </a:r>
            <a:endParaRPr lang="en-GB" sz="1000" dirty="0"/>
          </a:p>
        </p:txBody>
      </p:sp>
      <p:sp>
        <p:nvSpPr>
          <p:cNvPr id="21" name="TextBox 20"/>
          <p:cNvSpPr txBox="1"/>
          <p:nvPr/>
        </p:nvSpPr>
        <p:spPr>
          <a:xfrm rot="19645110">
            <a:off x="2970569" y="3535188"/>
            <a:ext cx="720080" cy="246221"/>
          </a:xfrm>
          <a:prstGeom prst="rect">
            <a:avLst/>
          </a:prstGeom>
          <a:noFill/>
        </p:spPr>
        <p:txBody>
          <a:bodyPr wrap="square" rtlCol="0">
            <a:spAutoFit/>
          </a:bodyPr>
          <a:lstStyle/>
          <a:p>
            <a:r>
              <a:rPr lang="en-GB" sz="1000" dirty="0" smtClean="0"/>
              <a:t>Australia</a:t>
            </a:r>
            <a:endParaRPr lang="en-GB" sz="1000" dirty="0"/>
          </a:p>
        </p:txBody>
      </p:sp>
      <p:sp>
        <p:nvSpPr>
          <p:cNvPr id="22" name="TextBox 21"/>
          <p:cNvSpPr txBox="1"/>
          <p:nvPr/>
        </p:nvSpPr>
        <p:spPr>
          <a:xfrm rot="19645110">
            <a:off x="3676564" y="3794887"/>
            <a:ext cx="1092748" cy="246221"/>
          </a:xfrm>
          <a:prstGeom prst="rect">
            <a:avLst/>
          </a:prstGeom>
          <a:noFill/>
        </p:spPr>
        <p:txBody>
          <a:bodyPr wrap="square" rtlCol="0">
            <a:spAutoFit/>
          </a:bodyPr>
          <a:lstStyle/>
          <a:p>
            <a:r>
              <a:rPr lang="en-GB" sz="1000" dirty="0" smtClean="0"/>
              <a:t>United States</a:t>
            </a:r>
            <a:endParaRPr lang="en-GB" sz="1000" dirty="0"/>
          </a:p>
        </p:txBody>
      </p:sp>
      <p:sp>
        <p:nvSpPr>
          <p:cNvPr id="23" name="TextBox 22"/>
          <p:cNvSpPr txBox="1"/>
          <p:nvPr/>
        </p:nvSpPr>
        <p:spPr>
          <a:xfrm rot="19645110">
            <a:off x="5423406" y="4075919"/>
            <a:ext cx="1049414" cy="246221"/>
          </a:xfrm>
          <a:prstGeom prst="rect">
            <a:avLst/>
          </a:prstGeom>
          <a:noFill/>
        </p:spPr>
        <p:txBody>
          <a:bodyPr wrap="square" rtlCol="0">
            <a:spAutoFit/>
          </a:bodyPr>
          <a:lstStyle/>
          <a:p>
            <a:r>
              <a:rPr lang="en-GB" sz="1000" dirty="0" smtClean="0"/>
              <a:t>United Kingdom</a:t>
            </a:r>
            <a:endParaRPr lang="en-GB" sz="1000" dirty="0"/>
          </a:p>
        </p:txBody>
      </p:sp>
      <p:sp>
        <p:nvSpPr>
          <p:cNvPr id="24" name="TextBox 23"/>
          <p:cNvSpPr txBox="1"/>
          <p:nvPr/>
        </p:nvSpPr>
        <p:spPr>
          <a:xfrm rot="19645110">
            <a:off x="5889859" y="4191862"/>
            <a:ext cx="842369" cy="246221"/>
          </a:xfrm>
          <a:prstGeom prst="rect">
            <a:avLst/>
          </a:prstGeom>
          <a:noFill/>
        </p:spPr>
        <p:txBody>
          <a:bodyPr wrap="square" rtlCol="0">
            <a:spAutoFit/>
          </a:bodyPr>
          <a:lstStyle/>
          <a:p>
            <a:r>
              <a:rPr lang="en-GB" sz="1000" dirty="0" smtClean="0"/>
              <a:t>South Africa</a:t>
            </a:r>
            <a:endParaRPr lang="en-GB" sz="1000" dirty="0"/>
          </a:p>
        </p:txBody>
      </p:sp>
      <p:sp>
        <p:nvSpPr>
          <p:cNvPr id="13" name="TextBox 12"/>
          <p:cNvSpPr txBox="1"/>
          <p:nvPr/>
        </p:nvSpPr>
        <p:spPr>
          <a:xfrm>
            <a:off x="0" y="241484"/>
            <a:ext cx="9144000" cy="400110"/>
          </a:xfrm>
          <a:prstGeom prst="rect">
            <a:avLst/>
          </a:prstGeom>
          <a:noFill/>
        </p:spPr>
        <p:txBody>
          <a:bodyPr wrap="square" rtlCol="0">
            <a:spAutoFit/>
          </a:bodyPr>
          <a:lstStyle/>
          <a:p>
            <a:pPr algn="ctr"/>
            <a:r>
              <a:rPr lang="en-GB" sz="2000" b="1" dirty="0" smtClean="0">
                <a:solidFill>
                  <a:srgbClr val="002E5C"/>
                </a:solidFill>
              </a:rPr>
              <a:t>The restrictions imposed by foreign investment policy vary…</a:t>
            </a:r>
            <a:endParaRPr lang="en-GB" sz="2000" b="1" dirty="0">
              <a:solidFill>
                <a:srgbClr val="002E5C"/>
              </a:solidFill>
            </a:endParaRPr>
          </a:p>
        </p:txBody>
      </p:sp>
    </p:spTree>
    <p:extLst>
      <p:ext uri="{BB962C8B-B14F-4D97-AF65-F5344CB8AC3E}">
        <p14:creationId xmlns:p14="http://schemas.microsoft.com/office/powerpoint/2010/main" val="27181913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2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Assessing the ‘foreign investment’ variable</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60" r="12812"/>
          <a:stretch/>
        </p:blipFill>
        <p:spPr bwMode="auto">
          <a:xfrm>
            <a:off x="4947652" y="1833860"/>
            <a:ext cx="3305031" cy="2520280"/>
          </a:xfrm>
          <a:prstGeom prst="rect">
            <a:avLst/>
          </a:prstGeom>
          <a:noFill/>
          <a:ln w="381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26" r="12689"/>
          <a:stretch/>
        </p:blipFill>
        <p:spPr bwMode="auto">
          <a:xfrm>
            <a:off x="755786" y="1833860"/>
            <a:ext cx="3349722" cy="2521641"/>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665272" y="4684110"/>
            <a:ext cx="3553792" cy="369332"/>
          </a:xfrm>
          <a:prstGeom prst="rect">
            <a:avLst/>
          </a:prstGeom>
          <a:noFill/>
        </p:spPr>
        <p:txBody>
          <a:bodyPr wrap="square" rtlCol="0">
            <a:spAutoFit/>
          </a:bodyPr>
          <a:lstStyle/>
          <a:p>
            <a:pPr algn="ctr"/>
            <a:r>
              <a:rPr lang="en-GB" dirty="0" smtClean="0"/>
              <a:t>‘Openness’ to Foreign Investment</a:t>
            </a:r>
            <a:endParaRPr lang="en-GB" dirty="0"/>
          </a:p>
        </p:txBody>
      </p:sp>
      <p:sp>
        <p:nvSpPr>
          <p:cNvPr id="28" name="TextBox 27"/>
          <p:cNvSpPr txBox="1"/>
          <p:nvPr/>
        </p:nvSpPr>
        <p:spPr>
          <a:xfrm>
            <a:off x="4803636" y="4684110"/>
            <a:ext cx="3553792" cy="646331"/>
          </a:xfrm>
          <a:prstGeom prst="rect">
            <a:avLst/>
          </a:prstGeom>
          <a:noFill/>
        </p:spPr>
        <p:txBody>
          <a:bodyPr wrap="square" rtlCol="0">
            <a:spAutoFit/>
          </a:bodyPr>
          <a:lstStyle/>
          <a:p>
            <a:pPr algn="ctr"/>
            <a:r>
              <a:rPr lang="en-GB" dirty="0" smtClean="0"/>
              <a:t>Adherence to competition-based approach to mergers</a:t>
            </a:r>
            <a:endParaRPr lang="en-GB" dirty="0"/>
          </a:p>
        </p:txBody>
      </p:sp>
      <p:sp>
        <p:nvSpPr>
          <p:cNvPr id="33" name="TextBox 32"/>
          <p:cNvSpPr txBox="1"/>
          <p:nvPr/>
        </p:nvSpPr>
        <p:spPr>
          <a:xfrm>
            <a:off x="661080" y="5711952"/>
            <a:ext cx="3553792" cy="646331"/>
          </a:xfrm>
          <a:prstGeom prst="rect">
            <a:avLst/>
          </a:prstGeom>
          <a:noFill/>
        </p:spPr>
        <p:txBody>
          <a:bodyPr wrap="square" rtlCol="0">
            <a:spAutoFit/>
          </a:bodyPr>
          <a:lstStyle/>
          <a:p>
            <a:pPr algn="ctr"/>
            <a:r>
              <a:rPr lang="en-GB" dirty="0" smtClean="0"/>
              <a:t>‘Openness’ to considering public interest criteria in FDI</a:t>
            </a:r>
            <a:endParaRPr lang="en-GB" dirty="0"/>
          </a:p>
        </p:txBody>
      </p:sp>
      <p:sp>
        <p:nvSpPr>
          <p:cNvPr id="34" name="TextBox 33"/>
          <p:cNvSpPr txBox="1"/>
          <p:nvPr/>
        </p:nvSpPr>
        <p:spPr>
          <a:xfrm>
            <a:off x="4788138" y="5724188"/>
            <a:ext cx="3553792" cy="646331"/>
          </a:xfrm>
          <a:prstGeom prst="rect">
            <a:avLst/>
          </a:prstGeom>
          <a:noFill/>
        </p:spPr>
        <p:txBody>
          <a:bodyPr wrap="square" rtlCol="0">
            <a:spAutoFit/>
          </a:bodyPr>
          <a:lstStyle/>
          <a:p>
            <a:pPr algn="ctr"/>
            <a:r>
              <a:rPr lang="en-GB" dirty="0" smtClean="0"/>
              <a:t>‘Openness’ to considering public interest criteria</a:t>
            </a:r>
            <a:endParaRPr lang="en-GB" dirty="0"/>
          </a:p>
        </p:txBody>
      </p:sp>
      <p:sp>
        <p:nvSpPr>
          <p:cNvPr id="12" name="Left-Right Arrow 11"/>
          <p:cNvSpPr/>
          <p:nvPr/>
        </p:nvSpPr>
        <p:spPr>
          <a:xfrm>
            <a:off x="4208532" y="4740000"/>
            <a:ext cx="671376" cy="288032"/>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eft-Right Arrow 34"/>
          <p:cNvSpPr/>
          <p:nvPr/>
        </p:nvSpPr>
        <p:spPr>
          <a:xfrm>
            <a:off x="4203896" y="5889084"/>
            <a:ext cx="671376" cy="288032"/>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45468" y="1340768"/>
            <a:ext cx="3553792" cy="369332"/>
          </a:xfrm>
          <a:prstGeom prst="rect">
            <a:avLst/>
          </a:prstGeom>
          <a:noFill/>
        </p:spPr>
        <p:txBody>
          <a:bodyPr wrap="square" rtlCol="0">
            <a:spAutoFit/>
          </a:bodyPr>
          <a:lstStyle/>
          <a:p>
            <a:pPr algn="ctr"/>
            <a:r>
              <a:rPr lang="en-GB" b="1" dirty="0" smtClean="0"/>
              <a:t>FDI Data (OECD)</a:t>
            </a:r>
            <a:endParaRPr lang="en-GB" b="1" dirty="0"/>
          </a:p>
        </p:txBody>
      </p:sp>
      <p:sp>
        <p:nvSpPr>
          <p:cNvPr id="37" name="TextBox 36"/>
          <p:cNvSpPr txBox="1"/>
          <p:nvPr/>
        </p:nvSpPr>
        <p:spPr>
          <a:xfrm>
            <a:off x="4800724" y="1340768"/>
            <a:ext cx="3553792" cy="369332"/>
          </a:xfrm>
          <a:prstGeom prst="rect">
            <a:avLst/>
          </a:prstGeom>
          <a:noFill/>
        </p:spPr>
        <p:txBody>
          <a:bodyPr wrap="square" rtlCol="0">
            <a:spAutoFit/>
          </a:bodyPr>
          <a:lstStyle/>
          <a:p>
            <a:pPr algn="ctr"/>
            <a:r>
              <a:rPr lang="en-GB" b="1" dirty="0" smtClean="0"/>
              <a:t> Domestic Data (GCR)</a:t>
            </a:r>
            <a:endParaRPr lang="en-GB" b="1" dirty="0"/>
          </a:p>
        </p:txBody>
      </p:sp>
    </p:spTree>
    <p:extLst>
      <p:ext uri="{BB962C8B-B14F-4D97-AF65-F5344CB8AC3E}">
        <p14:creationId xmlns:p14="http://schemas.microsoft.com/office/powerpoint/2010/main" val="2914378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3" grpId="0"/>
      <p:bldP spid="34" grpId="0"/>
      <p:bldP spid="12"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Research Questions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596062" y="2132856"/>
            <a:ext cx="7792362" cy="842120"/>
            <a:chOff x="107504" y="3310264"/>
            <a:chExt cx="7792362" cy="842120"/>
          </a:xfrm>
        </p:grpSpPr>
        <p:sp>
          <p:nvSpPr>
            <p:cNvPr id="6" name="TextBox 5"/>
            <p:cNvSpPr txBox="1"/>
            <p:nvPr/>
          </p:nvSpPr>
          <p:spPr>
            <a:xfrm>
              <a:off x="699066" y="3444498"/>
              <a:ext cx="7200800" cy="707886"/>
            </a:xfrm>
            <a:prstGeom prst="rect">
              <a:avLst/>
            </a:prstGeom>
            <a:noFill/>
          </p:spPr>
          <p:txBody>
            <a:bodyPr wrap="square" rtlCol="0">
              <a:spAutoFit/>
            </a:bodyPr>
            <a:lstStyle/>
            <a:p>
              <a:r>
                <a:rPr lang="en-GB" sz="2000" dirty="0" smtClean="0"/>
                <a:t>How do different states approach how to accommodate public interest criteria in merger control?</a:t>
              </a:r>
              <a:endParaRPr lang="en-GB" sz="20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310264"/>
              <a:ext cx="813232" cy="694800"/>
            </a:xfrm>
            <a:prstGeom prst="rect">
              <a:avLst/>
            </a:prstGeom>
          </p:spPr>
        </p:pic>
      </p:grpSp>
      <p:grpSp>
        <p:nvGrpSpPr>
          <p:cNvPr id="7" name="Group 6"/>
          <p:cNvGrpSpPr/>
          <p:nvPr/>
        </p:nvGrpSpPr>
        <p:grpSpPr>
          <a:xfrm>
            <a:off x="582985" y="3573016"/>
            <a:ext cx="7805439" cy="694800"/>
            <a:chOff x="107504" y="4318376"/>
            <a:chExt cx="7805439" cy="694800"/>
          </a:xfrm>
        </p:grpSpPr>
        <p:sp>
          <p:nvSpPr>
            <p:cNvPr id="12" name="TextBox 11"/>
            <p:cNvSpPr txBox="1"/>
            <p:nvPr/>
          </p:nvSpPr>
          <p:spPr>
            <a:xfrm>
              <a:off x="712143" y="4463717"/>
              <a:ext cx="7200800" cy="400110"/>
            </a:xfrm>
            <a:prstGeom prst="rect">
              <a:avLst/>
            </a:prstGeom>
            <a:noFill/>
          </p:spPr>
          <p:txBody>
            <a:bodyPr wrap="square" rtlCol="0">
              <a:spAutoFit/>
            </a:bodyPr>
            <a:lstStyle/>
            <a:p>
              <a:r>
                <a:rPr lang="en-GB" sz="2000" dirty="0" smtClean="0"/>
                <a:t>Why do they adopt a certain approach?</a:t>
              </a:r>
              <a:endParaRPr lang="en-GB" sz="20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318376"/>
              <a:ext cx="813232" cy="694800"/>
            </a:xfrm>
            <a:prstGeom prst="rect">
              <a:avLst/>
            </a:prstGeom>
          </p:spPr>
        </p:pic>
      </p:grpSp>
      <p:grpSp>
        <p:nvGrpSpPr>
          <p:cNvPr id="15" name="Group 14"/>
          <p:cNvGrpSpPr/>
          <p:nvPr/>
        </p:nvGrpSpPr>
        <p:grpSpPr>
          <a:xfrm>
            <a:off x="596062" y="4747120"/>
            <a:ext cx="7792362" cy="842120"/>
            <a:chOff x="107504" y="3310264"/>
            <a:chExt cx="7792362" cy="842120"/>
          </a:xfrm>
        </p:grpSpPr>
        <p:sp>
          <p:nvSpPr>
            <p:cNvPr id="16" name="TextBox 15"/>
            <p:cNvSpPr txBox="1"/>
            <p:nvPr/>
          </p:nvSpPr>
          <p:spPr>
            <a:xfrm>
              <a:off x="699066" y="3444498"/>
              <a:ext cx="7200800" cy="707886"/>
            </a:xfrm>
            <a:prstGeom prst="rect">
              <a:avLst/>
            </a:prstGeom>
            <a:noFill/>
          </p:spPr>
          <p:txBody>
            <a:bodyPr wrap="square" rtlCol="0">
              <a:spAutoFit/>
            </a:bodyPr>
            <a:lstStyle/>
            <a:p>
              <a:r>
                <a:rPr lang="en-GB" sz="2000" dirty="0" smtClean="0"/>
                <a:t>Are there relationships between these approaches and certain domestic variables?</a:t>
              </a:r>
              <a:endParaRPr lang="en-GB" sz="20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310264"/>
              <a:ext cx="813232" cy="694800"/>
            </a:xfrm>
            <a:prstGeom prst="rect">
              <a:avLst/>
            </a:prstGeom>
          </p:spPr>
        </p:pic>
      </p:grpSp>
    </p:spTree>
    <p:extLst>
      <p:ext uri="{BB962C8B-B14F-4D97-AF65-F5344CB8AC3E}">
        <p14:creationId xmlns:p14="http://schemas.microsoft.com/office/powerpoint/2010/main" val="368636245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a:solidFill>
                  <a:srgbClr val="002E5C"/>
                </a:solidFill>
              </a:rPr>
              <a:t>Assessing the ‘foreign investment’ variable</a:t>
            </a: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3024619" y="1268760"/>
            <a:ext cx="4139669" cy="5499271"/>
          </a:xfrm>
          <a:prstGeom prst="rect">
            <a:avLst/>
          </a:prstGeom>
        </p:spPr>
      </p:pic>
      <p:grpSp>
        <p:nvGrpSpPr>
          <p:cNvPr id="17" name="Group 16"/>
          <p:cNvGrpSpPr/>
          <p:nvPr/>
        </p:nvGrpSpPr>
        <p:grpSpPr>
          <a:xfrm>
            <a:off x="395536" y="1052736"/>
            <a:ext cx="3791387" cy="646421"/>
            <a:chOff x="181392" y="3282556"/>
            <a:chExt cx="3791387" cy="646421"/>
          </a:xfrm>
        </p:grpSpPr>
        <p:sp>
          <p:nvSpPr>
            <p:cNvPr id="18" name="TextBox 17"/>
            <p:cNvSpPr txBox="1"/>
            <p:nvPr/>
          </p:nvSpPr>
          <p:spPr>
            <a:xfrm>
              <a:off x="699066" y="3444498"/>
              <a:ext cx="3273713" cy="338554"/>
            </a:xfrm>
            <a:prstGeom prst="rect">
              <a:avLst/>
            </a:prstGeom>
            <a:noFill/>
          </p:spPr>
          <p:txBody>
            <a:bodyPr wrap="square" rtlCol="0">
              <a:spAutoFit/>
            </a:bodyPr>
            <a:lstStyle/>
            <a:p>
              <a:r>
                <a:rPr lang="en-GB" sz="1600" dirty="0" smtClean="0"/>
                <a:t>‘Openness’ to FDI</a:t>
              </a:r>
              <a:endParaRPr lang="en-GB" sz="16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92" y="3282556"/>
              <a:ext cx="756607" cy="646421"/>
            </a:xfrm>
            <a:prstGeom prst="rect">
              <a:avLst/>
            </a:prstGeom>
          </p:spPr>
        </p:pic>
      </p:grpSp>
      <p:sp>
        <p:nvSpPr>
          <p:cNvPr id="6" name="TextBox 5"/>
          <p:cNvSpPr txBox="1"/>
          <p:nvPr/>
        </p:nvSpPr>
        <p:spPr>
          <a:xfrm rot="16200000">
            <a:off x="1557537" y="3851175"/>
            <a:ext cx="2592288" cy="307777"/>
          </a:xfrm>
          <a:prstGeom prst="rect">
            <a:avLst/>
          </a:prstGeom>
          <a:noFill/>
        </p:spPr>
        <p:txBody>
          <a:bodyPr wrap="square" rtlCol="0">
            <a:spAutoFit/>
          </a:bodyPr>
          <a:lstStyle/>
          <a:p>
            <a:pPr algn="ctr"/>
            <a:r>
              <a:rPr lang="en-GB" sz="1400" dirty="0" smtClean="0"/>
              <a:t>FDI Index score</a:t>
            </a:r>
            <a:endParaRPr lang="en-GB" sz="1400" dirty="0"/>
          </a:p>
        </p:txBody>
      </p:sp>
    </p:spTree>
    <p:extLst>
      <p:ext uri="{BB962C8B-B14F-4D97-AF65-F5344CB8AC3E}">
        <p14:creationId xmlns:p14="http://schemas.microsoft.com/office/powerpoint/2010/main" val="171901561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Preliminary Observations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464249" y="1325692"/>
            <a:ext cx="7762476" cy="2903900"/>
            <a:chOff x="464249" y="1325692"/>
            <a:chExt cx="7762476" cy="2903900"/>
          </a:xfrm>
        </p:grpSpPr>
        <p:sp>
          <p:nvSpPr>
            <p:cNvPr id="7" name="TextBox 6"/>
            <p:cNvSpPr txBox="1"/>
            <p:nvPr/>
          </p:nvSpPr>
          <p:spPr>
            <a:xfrm>
              <a:off x="1018208" y="1885236"/>
              <a:ext cx="5786040" cy="369332"/>
            </a:xfrm>
            <a:prstGeom prst="rect">
              <a:avLst/>
            </a:prstGeom>
            <a:noFill/>
          </p:spPr>
          <p:txBody>
            <a:bodyPr wrap="square" rtlCol="0">
              <a:spAutoFit/>
            </a:bodyPr>
            <a:lstStyle/>
            <a:p>
              <a:r>
                <a:rPr lang="en-GB" dirty="0" smtClean="0"/>
                <a:t>Competition remains the default standard.</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731808"/>
              <a:ext cx="694800" cy="694800"/>
            </a:xfrm>
            <a:prstGeom prst="rect">
              <a:avLst/>
            </a:prstGeom>
          </p:spPr>
        </p:pic>
        <p:sp>
          <p:nvSpPr>
            <p:cNvPr id="9" name="TextBox 8"/>
            <p:cNvSpPr txBox="1"/>
            <p:nvPr/>
          </p:nvSpPr>
          <p:spPr>
            <a:xfrm>
              <a:off x="1018208" y="2375184"/>
              <a:ext cx="6794152" cy="369332"/>
            </a:xfrm>
            <a:prstGeom prst="rect">
              <a:avLst/>
            </a:prstGeom>
            <a:noFill/>
          </p:spPr>
          <p:txBody>
            <a:bodyPr wrap="square" rtlCol="0">
              <a:spAutoFit/>
            </a:bodyPr>
            <a:lstStyle/>
            <a:p>
              <a:r>
                <a:rPr lang="en-GB" dirty="0" smtClean="0"/>
                <a:t>Public interest considerations are marginalised, but to varying extents.</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21756"/>
              <a:ext cx="694800" cy="694800"/>
            </a:xfrm>
            <a:prstGeom prst="rect">
              <a:avLst/>
            </a:prstGeom>
          </p:spPr>
        </p:pic>
        <p:sp>
          <p:nvSpPr>
            <p:cNvPr id="13" name="TextBox 12"/>
            <p:cNvSpPr txBox="1"/>
            <p:nvPr/>
          </p:nvSpPr>
          <p:spPr>
            <a:xfrm>
              <a:off x="1028750" y="2912968"/>
              <a:ext cx="7197975" cy="646331"/>
            </a:xfrm>
            <a:prstGeom prst="rect">
              <a:avLst/>
            </a:prstGeom>
            <a:noFill/>
          </p:spPr>
          <p:txBody>
            <a:bodyPr wrap="square" rtlCol="0">
              <a:spAutoFit/>
            </a:bodyPr>
            <a:lstStyle/>
            <a:p>
              <a:r>
                <a:rPr lang="en-GB" dirty="0" smtClean="0"/>
                <a:t>Sector-specific rules suggest certain States prefer to </a:t>
              </a:r>
              <a:r>
                <a:rPr lang="en-GB" b="1" dirty="0" smtClean="0"/>
                <a:t>override </a:t>
              </a:r>
              <a:r>
                <a:rPr lang="en-GB" dirty="0" smtClean="0"/>
                <a:t>competition, rather than </a:t>
              </a:r>
              <a:r>
                <a:rPr lang="en-GB" b="1" dirty="0" smtClean="0"/>
                <a:t>balance </a:t>
              </a:r>
              <a:r>
                <a:rPr lang="en-GB" dirty="0" smtClean="0"/>
                <a:t>it against public interests.</a:t>
              </a:r>
              <a:endParaRPr lang="en-GB" dirty="0"/>
            </a:p>
          </p:txBody>
        </p:sp>
        <p:sp>
          <p:nvSpPr>
            <p:cNvPr id="6" name="TextBox 5"/>
            <p:cNvSpPr txBox="1"/>
            <p:nvPr/>
          </p:nvSpPr>
          <p:spPr>
            <a:xfrm>
              <a:off x="597046" y="1325692"/>
              <a:ext cx="5832648" cy="369332"/>
            </a:xfrm>
            <a:prstGeom prst="rect">
              <a:avLst/>
            </a:prstGeom>
            <a:noFill/>
          </p:spPr>
          <p:txBody>
            <a:bodyPr wrap="square" rtlCol="0">
              <a:spAutoFit/>
            </a:bodyPr>
            <a:lstStyle/>
            <a:p>
              <a:r>
                <a:rPr lang="en-GB" b="1" dirty="0" smtClean="0"/>
                <a:t>Procedural framework for accommodating PI criteria:</a:t>
              </a:r>
              <a:endParaRPr lang="en-GB" b="1"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763019"/>
              <a:ext cx="694800" cy="694800"/>
            </a:xfrm>
            <a:prstGeom prst="rect">
              <a:avLst/>
            </a:prstGeom>
          </p:spPr>
        </p:pic>
        <p:sp>
          <p:nvSpPr>
            <p:cNvPr id="23" name="TextBox 22"/>
            <p:cNvSpPr txBox="1"/>
            <p:nvPr/>
          </p:nvSpPr>
          <p:spPr>
            <a:xfrm>
              <a:off x="1023425" y="3698091"/>
              <a:ext cx="7197975" cy="369332"/>
            </a:xfrm>
            <a:prstGeom prst="rect">
              <a:avLst/>
            </a:prstGeom>
            <a:noFill/>
          </p:spPr>
          <p:txBody>
            <a:bodyPr wrap="square" rtlCol="0">
              <a:spAutoFit/>
            </a:bodyPr>
            <a:lstStyle/>
            <a:p>
              <a:r>
                <a:rPr lang="en-GB" dirty="0" smtClean="0"/>
                <a:t>Both ‘overriding’</a:t>
              </a:r>
              <a:r>
                <a:rPr lang="en-GB" b="1" dirty="0" smtClean="0"/>
                <a:t> </a:t>
              </a:r>
              <a:r>
                <a:rPr lang="en-GB" b="1" i="1" dirty="0" smtClean="0"/>
                <a:t>and </a:t>
              </a:r>
              <a:r>
                <a:rPr lang="en-GB" i="1" dirty="0" smtClean="0"/>
                <a:t>‘</a:t>
              </a:r>
              <a:r>
                <a:rPr lang="en-GB" dirty="0" smtClean="0"/>
                <a:t>balancing’</a:t>
              </a:r>
              <a:r>
                <a:rPr lang="en-GB" b="1" dirty="0" smtClean="0"/>
                <a:t> </a:t>
              </a:r>
              <a:r>
                <a:rPr lang="en-GB" dirty="0" smtClean="0"/>
                <a:t>raise legal certainty concerns.</a:t>
              </a:r>
              <a:endParaRPr lang="en-GB" dirty="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49" y="3534792"/>
              <a:ext cx="694800" cy="694800"/>
            </a:xfrm>
            <a:prstGeom prst="rect">
              <a:avLst/>
            </a:prstGeom>
          </p:spPr>
        </p:pic>
      </p:grpSp>
      <p:grpSp>
        <p:nvGrpSpPr>
          <p:cNvPr id="32" name="Group 31"/>
          <p:cNvGrpSpPr/>
          <p:nvPr/>
        </p:nvGrpSpPr>
        <p:grpSpPr>
          <a:xfrm>
            <a:off x="464249" y="4601428"/>
            <a:ext cx="7914650" cy="1635884"/>
            <a:chOff x="464249" y="4601428"/>
            <a:chExt cx="7914650" cy="1635884"/>
          </a:xfrm>
        </p:grpSpPr>
        <p:sp>
          <p:nvSpPr>
            <p:cNvPr id="11" name="TextBox 10"/>
            <p:cNvSpPr txBox="1"/>
            <p:nvPr/>
          </p:nvSpPr>
          <p:spPr>
            <a:xfrm>
              <a:off x="1020290" y="5144075"/>
              <a:ext cx="7358609" cy="646331"/>
            </a:xfrm>
            <a:prstGeom prst="rect">
              <a:avLst/>
            </a:prstGeom>
            <a:noFill/>
          </p:spPr>
          <p:txBody>
            <a:bodyPr wrap="square" rtlCol="0">
              <a:spAutoFit/>
            </a:bodyPr>
            <a:lstStyle/>
            <a:p>
              <a:r>
                <a:rPr lang="en-GB" dirty="0" smtClean="0"/>
                <a:t>In domestic cases, the role of politicians is more restricted than first thought.</a:t>
              </a:r>
              <a:endParaRPr lang="en-GB" dirty="0"/>
            </a:p>
          </p:txBody>
        </p:sp>
        <p:sp>
          <p:nvSpPr>
            <p:cNvPr id="25" name="TextBox 24"/>
            <p:cNvSpPr txBox="1"/>
            <p:nvPr/>
          </p:nvSpPr>
          <p:spPr>
            <a:xfrm>
              <a:off x="597046" y="4601428"/>
              <a:ext cx="5832648" cy="369332"/>
            </a:xfrm>
            <a:prstGeom prst="rect">
              <a:avLst/>
            </a:prstGeom>
            <a:noFill/>
          </p:spPr>
          <p:txBody>
            <a:bodyPr wrap="square" rtlCol="0">
              <a:spAutoFit/>
            </a:bodyPr>
            <a:lstStyle/>
            <a:p>
              <a:r>
                <a:rPr lang="en-GB" b="1" dirty="0" smtClean="0"/>
                <a:t>Who decides on the public interest:</a:t>
              </a:r>
              <a:endParaRPr lang="en-GB" b="1" dirty="0"/>
            </a:p>
          </p:txBody>
        </p:sp>
        <p:sp>
          <p:nvSpPr>
            <p:cNvPr id="27" name="TextBox 26"/>
            <p:cNvSpPr txBox="1"/>
            <p:nvPr/>
          </p:nvSpPr>
          <p:spPr>
            <a:xfrm>
              <a:off x="1020290" y="5709106"/>
              <a:ext cx="7358609" cy="369332"/>
            </a:xfrm>
            <a:prstGeom prst="rect">
              <a:avLst/>
            </a:prstGeom>
            <a:noFill/>
          </p:spPr>
          <p:txBody>
            <a:bodyPr wrap="square" rtlCol="0">
              <a:spAutoFit/>
            </a:bodyPr>
            <a:lstStyle/>
            <a:p>
              <a:r>
                <a:rPr lang="en-GB" dirty="0" smtClean="0"/>
                <a:t>In foreign investment cases, the political role is vast.</a:t>
              </a:r>
              <a:endParaRPr lang="en-GB"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49" y="4995023"/>
              <a:ext cx="694800" cy="694800"/>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49" y="5542512"/>
              <a:ext cx="694800" cy="694800"/>
            </a:xfrm>
            <a:prstGeom prst="rect">
              <a:avLst/>
            </a:prstGeom>
          </p:spPr>
        </p:pic>
      </p:grpSp>
    </p:spTree>
    <p:extLst>
      <p:ext uri="{BB962C8B-B14F-4D97-AF65-F5344CB8AC3E}">
        <p14:creationId xmlns:p14="http://schemas.microsoft.com/office/powerpoint/2010/main" val="771829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Next steps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1234232" y="1502640"/>
            <a:ext cx="6938168" cy="369332"/>
          </a:xfrm>
          <a:prstGeom prst="rect">
            <a:avLst/>
          </a:prstGeom>
          <a:noFill/>
        </p:spPr>
        <p:txBody>
          <a:bodyPr wrap="square" rtlCol="0">
            <a:spAutoFit/>
          </a:bodyPr>
          <a:lstStyle/>
          <a:p>
            <a:r>
              <a:rPr lang="en-GB" b="1" dirty="0" smtClean="0"/>
              <a:t>There is no ‘optimal’ way of accommodating public interests criteria</a:t>
            </a:r>
            <a:endParaRPr lang="en-GB" b="1" dirty="0"/>
          </a:p>
        </p:txBody>
      </p:sp>
      <p:sp>
        <p:nvSpPr>
          <p:cNvPr id="17" name="TextBox 16"/>
          <p:cNvSpPr txBox="1"/>
          <p:nvPr/>
        </p:nvSpPr>
        <p:spPr>
          <a:xfrm>
            <a:off x="1249616" y="5600918"/>
            <a:ext cx="6794714" cy="369332"/>
          </a:xfrm>
          <a:prstGeom prst="rect">
            <a:avLst/>
          </a:prstGeom>
          <a:noFill/>
        </p:spPr>
        <p:txBody>
          <a:bodyPr wrap="square" rtlCol="0">
            <a:spAutoFit/>
          </a:bodyPr>
          <a:lstStyle/>
          <a:p>
            <a:r>
              <a:rPr lang="en-GB" b="1" dirty="0" smtClean="0"/>
              <a:t>Could/should this influence merger control reforms?</a:t>
            </a:r>
            <a:endParaRPr lang="en-GB" b="1" dirty="0"/>
          </a:p>
        </p:txBody>
      </p:sp>
      <p:grpSp>
        <p:nvGrpSpPr>
          <p:cNvPr id="6" name="Group 5"/>
          <p:cNvGrpSpPr/>
          <p:nvPr/>
        </p:nvGrpSpPr>
        <p:grpSpPr>
          <a:xfrm>
            <a:off x="611560" y="2140562"/>
            <a:ext cx="7416824" cy="3114302"/>
            <a:chOff x="611560" y="2035334"/>
            <a:chExt cx="7416824" cy="3114302"/>
          </a:xfrm>
        </p:grpSpPr>
        <p:sp>
          <p:nvSpPr>
            <p:cNvPr id="26" name="TextBox 25"/>
            <p:cNvSpPr txBox="1"/>
            <p:nvPr/>
          </p:nvSpPr>
          <p:spPr>
            <a:xfrm>
              <a:off x="1256087" y="2188762"/>
              <a:ext cx="6772297" cy="369332"/>
            </a:xfrm>
            <a:prstGeom prst="rect">
              <a:avLst/>
            </a:prstGeom>
            <a:noFill/>
          </p:spPr>
          <p:txBody>
            <a:bodyPr wrap="square" rtlCol="0">
              <a:spAutoFit/>
            </a:bodyPr>
            <a:lstStyle/>
            <a:p>
              <a:r>
                <a:rPr lang="en-GB" b="1" dirty="0" smtClean="0"/>
                <a:t>We must consider individual domestic variables</a:t>
              </a:r>
              <a:endParaRPr lang="en-GB" b="1"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035334"/>
              <a:ext cx="813232" cy="694800"/>
            </a:xfrm>
            <a:prstGeom prst="rect">
              <a:avLst/>
            </a:prstGeom>
          </p:spPr>
        </p:pic>
        <p:grpSp>
          <p:nvGrpSpPr>
            <p:cNvPr id="28" name="Group 27"/>
            <p:cNvGrpSpPr/>
            <p:nvPr/>
          </p:nvGrpSpPr>
          <p:grpSpPr>
            <a:xfrm>
              <a:off x="1115616" y="2480082"/>
              <a:ext cx="6192126" cy="522014"/>
              <a:chOff x="971600" y="2423627"/>
              <a:chExt cx="6192126" cy="522014"/>
            </a:xfrm>
          </p:grpSpPr>
          <p:sp>
            <p:nvSpPr>
              <p:cNvPr id="29" name="TextBox 28"/>
              <p:cNvSpPr txBox="1"/>
              <p:nvPr/>
            </p:nvSpPr>
            <p:spPr>
              <a:xfrm>
                <a:off x="1377686" y="2535876"/>
                <a:ext cx="5786040" cy="307777"/>
              </a:xfrm>
              <a:prstGeom prst="rect">
                <a:avLst/>
              </a:prstGeom>
              <a:noFill/>
            </p:spPr>
            <p:txBody>
              <a:bodyPr wrap="square" rtlCol="0">
                <a:spAutoFit/>
              </a:bodyPr>
              <a:lstStyle/>
              <a:p>
                <a:r>
                  <a:rPr lang="en-GB" sz="1400" dirty="0" smtClean="0"/>
                  <a:t>Democratic variables</a:t>
                </a:r>
                <a:endParaRPr lang="en-GB" sz="1400" dirty="0"/>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23627"/>
                <a:ext cx="522014" cy="522014"/>
              </a:xfrm>
              <a:prstGeom prst="rect">
                <a:avLst/>
              </a:prstGeom>
            </p:spPr>
          </p:pic>
        </p:grpSp>
        <p:grpSp>
          <p:nvGrpSpPr>
            <p:cNvPr id="31" name="Group 30"/>
            <p:cNvGrpSpPr/>
            <p:nvPr/>
          </p:nvGrpSpPr>
          <p:grpSpPr>
            <a:xfrm>
              <a:off x="1115616" y="2809464"/>
              <a:ext cx="6192126" cy="522014"/>
              <a:chOff x="971600" y="2423627"/>
              <a:chExt cx="6192126" cy="522014"/>
            </a:xfrm>
          </p:grpSpPr>
          <p:sp>
            <p:nvSpPr>
              <p:cNvPr id="32" name="TextBox 31"/>
              <p:cNvSpPr txBox="1"/>
              <p:nvPr/>
            </p:nvSpPr>
            <p:spPr>
              <a:xfrm>
                <a:off x="1377686" y="2535876"/>
                <a:ext cx="5786040" cy="307777"/>
              </a:xfrm>
              <a:prstGeom prst="rect">
                <a:avLst/>
              </a:prstGeom>
              <a:noFill/>
            </p:spPr>
            <p:txBody>
              <a:bodyPr wrap="square" rtlCol="0">
                <a:spAutoFit/>
              </a:bodyPr>
              <a:lstStyle/>
              <a:p>
                <a:r>
                  <a:rPr lang="en-GB" sz="1400" dirty="0" smtClean="0"/>
                  <a:t>Economic development</a:t>
                </a:r>
                <a:endParaRPr lang="en-GB" sz="1400"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23627"/>
                <a:ext cx="522014" cy="522014"/>
              </a:xfrm>
              <a:prstGeom prst="rect">
                <a:avLst/>
              </a:prstGeom>
            </p:spPr>
          </p:pic>
        </p:grpSp>
        <p:grpSp>
          <p:nvGrpSpPr>
            <p:cNvPr id="34" name="Group 33"/>
            <p:cNvGrpSpPr/>
            <p:nvPr/>
          </p:nvGrpSpPr>
          <p:grpSpPr>
            <a:xfrm>
              <a:off x="1115616" y="3169504"/>
              <a:ext cx="6192126" cy="522014"/>
              <a:chOff x="971600" y="2423627"/>
              <a:chExt cx="6192126" cy="522014"/>
            </a:xfrm>
          </p:grpSpPr>
          <p:sp>
            <p:nvSpPr>
              <p:cNvPr id="35" name="TextBox 34"/>
              <p:cNvSpPr txBox="1"/>
              <p:nvPr/>
            </p:nvSpPr>
            <p:spPr>
              <a:xfrm>
                <a:off x="1377686" y="2535876"/>
                <a:ext cx="5786040" cy="307777"/>
              </a:xfrm>
              <a:prstGeom prst="rect">
                <a:avLst/>
              </a:prstGeom>
              <a:noFill/>
            </p:spPr>
            <p:txBody>
              <a:bodyPr wrap="square" rtlCol="0">
                <a:spAutoFit/>
              </a:bodyPr>
              <a:lstStyle/>
              <a:p>
                <a:r>
                  <a:rPr lang="en-GB" sz="1400" dirty="0" smtClean="0"/>
                  <a:t>Rule of law (e.g. presence of political corruption)</a:t>
                </a:r>
                <a:endParaRPr lang="en-GB" sz="1400" dirty="0"/>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23627"/>
                <a:ext cx="522014" cy="522014"/>
              </a:xfrm>
              <a:prstGeom prst="rect">
                <a:avLst/>
              </a:prstGeom>
            </p:spPr>
          </p:pic>
        </p:grpSp>
        <p:grpSp>
          <p:nvGrpSpPr>
            <p:cNvPr id="37" name="Group 36"/>
            <p:cNvGrpSpPr/>
            <p:nvPr/>
          </p:nvGrpSpPr>
          <p:grpSpPr>
            <a:xfrm>
              <a:off x="1115616" y="3529544"/>
              <a:ext cx="6192126" cy="522014"/>
              <a:chOff x="971600" y="2423627"/>
              <a:chExt cx="6192126" cy="522014"/>
            </a:xfrm>
          </p:grpSpPr>
          <p:sp>
            <p:nvSpPr>
              <p:cNvPr id="38" name="TextBox 37"/>
              <p:cNvSpPr txBox="1"/>
              <p:nvPr/>
            </p:nvSpPr>
            <p:spPr>
              <a:xfrm>
                <a:off x="1377686" y="2535876"/>
                <a:ext cx="5786040" cy="307777"/>
              </a:xfrm>
              <a:prstGeom prst="rect">
                <a:avLst/>
              </a:prstGeom>
              <a:noFill/>
            </p:spPr>
            <p:txBody>
              <a:bodyPr wrap="square" rtlCol="0">
                <a:spAutoFit/>
              </a:bodyPr>
              <a:lstStyle/>
              <a:p>
                <a:r>
                  <a:rPr lang="en-GB" sz="1400" dirty="0" smtClean="0"/>
                  <a:t>Existence of a lobbying culture</a:t>
                </a:r>
                <a:endParaRPr lang="en-GB" sz="1400" dirty="0"/>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23627"/>
                <a:ext cx="522014" cy="522014"/>
              </a:xfrm>
              <a:prstGeom prst="rect">
                <a:avLst/>
              </a:prstGeom>
            </p:spPr>
          </p:pic>
        </p:grpSp>
        <p:grpSp>
          <p:nvGrpSpPr>
            <p:cNvPr id="40" name="Group 39"/>
            <p:cNvGrpSpPr/>
            <p:nvPr/>
          </p:nvGrpSpPr>
          <p:grpSpPr>
            <a:xfrm>
              <a:off x="1115616" y="3889584"/>
              <a:ext cx="6192126" cy="522014"/>
              <a:chOff x="971600" y="2423627"/>
              <a:chExt cx="6192126" cy="522014"/>
            </a:xfrm>
          </p:grpSpPr>
          <p:sp>
            <p:nvSpPr>
              <p:cNvPr id="41" name="TextBox 40"/>
              <p:cNvSpPr txBox="1"/>
              <p:nvPr/>
            </p:nvSpPr>
            <p:spPr>
              <a:xfrm>
                <a:off x="1377686" y="2535876"/>
                <a:ext cx="5786040" cy="307777"/>
              </a:xfrm>
              <a:prstGeom prst="rect">
                <a:avLst/>
              </a:prstGeom>
              <a:noFill/>
            </p:spPr>
            <p:txBody>
              <a:bodyPr wrap="square" rtlCol="0">
                <a:spAutoFit/>
              </a:bodyPr>
              <a:lstStyle/>
              <a:p>
                <a:r>
                  <a:rPr lang="en-GB" sz="1400" dirty="0" smtClean="0"/>
                  <a:t>Independence of courts</a:t>
                </a:r>
                <a:endParaRPr lang="en-GB" sz="1400" dirty="0"/>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23627"/>
                <a:ext cx="522014" cy="522014"/>
              </a:xfrm>
              <a:prstGeom prst="rect">
                <a:avLst/>
              </a:prstGeom>
            </p:spPr>
          </p:pic>
        </p:grpSp>
        <p:grpSp>
          <p:nvGrpSpPr>
            <p:cNvPr id="43" name="Group 42"/>
            <p:cNvGrpSpPr/>
            <p:nvPr/>
          </p:nvGrpSpPr>
          <p:grpSpPr>
            <a:xfrm>
              <a:off x="1115616" y="4249624"/>
              <a:ext cx="6192126" cy="522014"/>
              <a:chOff x="971600" y="2423627"/>
              <a:chExt cx="6192126" cy="522014"/>
            </a:xfrm>
          </p:grpSpPr>
          <p:sp>
            <p:nvSpPr>
              <p:cNvPr id="44" name="TextBox 43"/>
              <p:cNvSpPr txBox="1"/>
              <p:nvPr/>
            </p:nvSpPr>
            <p:spPr>
              <a:xfrm>
                <a:off x="1377686" y="2535876"/>
                <a:ext cx="5786040" cy="307777"/>
              </a:xfrm>
              <a:prstGeom prst="rect">
                <a:avLst/>
              </a:prstGeom>
              <a:noFill/>
            </p:spPr>
            <p:txBody>
              <a:bodyPr wrap="square" rtlCol="0">
                <a:spAutoFit/>
              </a:bodyPr>
              <a:lstStyle/>
              <a:p>
                <a:r>
                  <a:rPr lang="en-GB" sz="1400" dirty="0" smtClean="0"/>
                  <a:t>Common law or civil law jurisdiction</a:t>
                </a:r>
                <a:endParaRPr lang="en-GB" sz="1400" dirty="0"/>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23627"/>
                <a:ext cx="522014" cy="522014"/>
              </a:xfrm>
              <a:prstGeom prst="rect">
                <a:avLst/>
              </a:prstGeom>
            </p:spPr>
          </p:pic>
        </p:grpSp>
        <p:grpSp>
          <p:nvGrpSpPr>
            <p:cNvPr id="46" name="Group 45"/>
            <p:cNvGrpSpPr/>
            <p:nvPr/>
          </p:nvGrpSpPr>
          <p:grpSpPr>
            <a:xfrm>
              <a:off x="1115616" y="4627622"/>
              <a:ext cx="6192126" cy="522014"/>
              <a:chOff x="971600" y="2423627"/>
              <a:chExt cx="6192126" cy="522014"/>
            </a:xfrm>
          </p:grpSpPr>
          <p:sp>
            <p:nvSpPr>
              <p:cNvPr id="47" name="TextBox 46"/>
              <p:cNvSpPr txBox="1"/>
              <p:nvPr/>
            </p:nvSpPr>
            <p:spPr>
              <a:xfrm>
                <a:off x="1377686" y="2535876"/>
                <a:ext cx="5786040" cy="307777"/>
              </a:xfrm>
              <a:prstGeom prst="rect">
                <a:avLst/>
              </a:prstGeom>
              <a:noFill/>
            </p:spPr>
            <p:txBody>
              <a:bodyPr wrap="square" rtlCol="0">
                <a:spAutoFit/>
              </a:bodyPr>
              <a:lstStyle/>
              <a:p>
                <a:r>
                  <a:rPr lang="en-GB" sz="1400" dirty="0" smtClean="0"/>
                  <a:t>Cultural biases (i.e. preferences for/against competition and public interests)</a:t>
                </a:r>
                <a:endParaRPr lang="en-GB" sz="1400" dirty="0"/>
              </a:p>
            </p:txBody>
          </p:sp>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23627"/>
                <a:ext cx="522014" cy="522014"/>
              </a:xfrm>
              <a:prstGeom prst="rect">
                <a:avLst/>
              </a:prstGeom>
            </p:spPr>
          </p:pic>
        </p:grpSp>
      </p:gr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350842"/>
            <a:ext cx="813232" cy="694800"/>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914" y="5444980"/>
            <a:ext cx="813232" cy="694800"/>
          </a:xfrm>
          <a:prstGeom prst="rect">
            <a:avLst/>
          </a:prstGeom>
        </p:spPr>
      </p:pic>
    </p:spTree>
    <p:extLst>
      <p:ext uri="{BB962C8B-B14F-4D97-AF65-F5344CB8AC3E}">
        <p14:creationId xmlns:p14="http://schemas.microsoft.com/office/powerpoint/2010/main" val="2548389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4" name="Rectangle 3"/>
          <p:cNvSpPr/>
          <p:nvPr/>
        </p:nvSpPr>
        <p:spPr>
          <a:xfrm>
            <a:off x="179512" y="176414"/>
            <a:ext cx="8784976" cy="6492946"/>
          </a:xfrm>
          <a:prstGeom prst="rect">
            <a:avLst/>
          </a:prstGeom>
          <a:noFill/>
          <a:ln w="76200">
            <a:solidFill>
              <a:srgbClr val="073A5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p:nvPr/>
        </p:nvSpPr>
        <p:spPr>
          <a:xfrm>
            <a:off x="289729" y="286725"/>
            <a:ext cx="8568000" cy="6274800"/>
          </a:xfrm>
          <a:prstGeom prst="rect">
            <a:avLst/>
          </a:prstGeom>
          <a:noFill/>
          <a:ln w="76200">
            <a:solidFill>
              <a:srgbClr val="E87B2A"/>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6482" y="5605515"/>
            <a:ext cx="1437766" cy="529614"/>
          </a:xfrm>
          <a:prstGeom prst="rect">
            <a:avLst/>
          </a:prstGeom>
        </p:spPr>
      </p:pic>
      <p:pic>
        <p:nvPicPr>
          <p:cNvPr id="12" name="Picture 11" descr="C:\Users\David\Pictures\From HTC TITAN DMR\Saved pictures\CCP 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5993" y="5575339"/>
            <a:ext cx="1002591" cy="589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avid\Desktop\UDisk 2.0 Files\USB Disk Save (1)\CCP Video Images\ESRC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1097" y="5575338"/>
            <a:ext cx="709284" cy="589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9730" y="2869664"/>
            <a:ext cx="8559254" cy="830997"/>
          </a:xfrm>
          <a:prstGeom prst="rect">
            <a:avLst/>
          </a:prstGeom>
          <a:noFill/>
        </p:spPr>
        <p:txBody>
          <a:bodyPr wrap="square" rtlCol="0">
            <a:spAutoFit/>
          </a:bodyPr>
          <a:lstStyle/>
          <a:p>
            <a:pPr algn="ctr"/>
            <a:r>
              <a:rPr lang="en-GB" sz="4800" b="1" dirty="0" smtClean="0">
                <a:solidFill>
                  <a:srgbClr val="002E5C"/>
                </a:solidFill>
              </a:rPr>
              <a:t>Thank you</a:t>
            </a:r>
            <a:endParaRPr lang="en-GB" sz="4800" b="1" dirty="0">
              <a:solidFill>
                <a:srgbClr val="002E5C"/>
              </a:solidFill>
            </a:endParaRPr>
          </a:p>
        </p:txBody>
      </p:sp>
      <p:grpSp>
        <p:nvGrpSpPr>
          <p:cNvPr id="42" name="Group 41"/>
          <p:cNvGrpSpPr/>
          <p:nvPr/>
        </p:nvGrpSpPr>
        <p:grpSpPr>
          <a:xfrm>
            <a:off x="1766836" y="743701"/>
            <a:ext cx="5583620" cy="1029115"/>
            <a:chOff x="1604591" y="3955504"/>
            <a:chExt cx="5863479" cy="1080695"/>
          </a:xfrm>
        </p:grpSpPr>
        <p:grpSp>
          <p:nvGrpSpPr>
            <p:cNvPr id="43" name="Group 42"/>
            <p:cNvGrpSpPr/>
            <p:nvPr/>
          </p:nvGrpSpPr>
          <p:grpSpPr>
            <a:xfrm>
              <a:off x="1604591" y="3956199"/>
              <a:ext cx="1080000" cy="1080000"/>
              <a:chOff x="1606972" y="3956199"/>
              <a:chExt cx="1080000" cy="1080000"/>
            </a:xfrm>
          </p:grpSpPr>
          <p:pic>
            <p:nvPicPr>
              <p:cNvPr id="56" name="Picture 2" descr="http://www.accc.gov.au/sites/www.accc.gov.au/files/ACCC-logo_0.pn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9" t="21325" r="55331" b="21568"/>
              <a:stretch/>
            </p:blipFill>
            <p:spPr bwMode="auto">
              <a:xfrm>
                <a:off x="1698030" y="4135072"/>
                <a:ext cx="777325" cy="7625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7" name="Rectangle 56"/>
              <p:cNvSpPr/>
              <p:nvPr/>
            </p:nvSpPr>
            <p:spPr>
              <a:xfrm>
                <a:off x="1606972" y="3956199"/>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3996399" y="3956199"/>
              <a:ext cx="1080000" cy="1080000"/>
              <a:chOff x="3969861" y="3963878"/>
              <a:chExt cx="1080000" cy="1080000"/>
            </a:xfrm>
          </p:grpSpPr>
          <p:pic>
            <p:nvPicPr>
              <p:cNvPr id="54" name="Picture 6" descr="http://bis.ecgroup.net/Images/bis-headerLogo-crest.pn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54" r="72625" b="63447"/>
              <a:stretch/>
            </p:blipFill>
            <p:spPr bwMode="auto">
              <a:xfrm>
                <a:off x="4190752" y="4154305"/>
                <a:ext cx="691295" cy="7047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5" name="Rectangle 54"/>
              <p:cNvSpPr/>
              <p:nvPr/>
            </p:nvSpPr>
            <p:spPr>
              <a:xfrm>
                <a:off x="3969861" y="3963878"/>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5193246" y="3955678"/>
              <a:ext cx="1080000" cy="1080000"/>
              <a:chOff x="5148064" y="3956199"/>
              <a:chExt cx="1080000" cy="1080000"/>
            </a:xfrm>
          </p:grpSpPr>
          <p:pic>
            <p:nvPicPr>
              <p:cNvPr id="52" name="Picture 12" descr="http://www.kidlead.com/files/Pictures/Canada%20Flag.gif"/>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7049" t="12842" r="26871" b="9438"/>
              <a:stretch/>
            </p:blipFill>
            <p:spPr bwMode="auto">
              <a:xfrm>
                <a:off x="5368926" y="4147147"/>
                <a:ext cx="636884" cy="716422"/>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53" name="Rectangle 52"/>
              <p:cNvSpPr/>
              <p:nvPr/>
            </p:nvSpPr>
            <p:spPr>
              <a:xfrm>
                <a:off x="5148064" y="3956199"/>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2799575" y="3955504"/>
              <a:ext cx="1080000" cy="1080000"/>
              <a:chOff x="2797194" y="3965028"/>
              <a:chExt cx="1080000" cy="1080000"/>
            </a:xfrm>
          </p:grpSpPr>
          <p:sp>
            <p:nvSpPr>
              <p:cNvPr id="50" name="Rectangle 49"/>
              <p:cNvSpPr/>
              <p:nvPr/>
            </p:nvSpPr>
            <p:spPr>
              <a:xfrm>
                <a:off x="2797194" y="3965028"/>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1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4818" y="4073240"/>
                <a:ext cx="891986" cy="792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47" name="Group 46"/>
            <p:cNvGrpSpPr/>
            <p:nvPr/>
          </p:nvGrpSpPr>
          <p:grpSpPr>
            <a:xfrm>
              <a:off x="6388070" y="3956199"/>
              <a:ext cx="1080000" cy="1080000"/>
              <a:chOff x="6340450" y="3956199"/>
              <a:chExt cx="1080000" cy="1080000"/>
            </a:xfrm>
          </p:grpSpPr>
          <p:sp>
            <p:nvSpPr>
              <p:cNvPr id="48" name="Rectangle 47"/>
              <p:cNvSpPr/>
              <p:nvPr/>
            </p:nvSpPr>
            <p:spPr>
              <a:xfrm>
                <a:off x="6340450" y="3956199"/>
                <a:ext cx="1080000"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descr="http://www.sabc.co.za/wps/wcm/connect/b7b0b0004d324f858bb4bf0934d0676c/copetition-commission.jpg?MOD=AJPERES&amp;CACHEID=b7b0b0004d324f858bb4bf0934d0676c"/>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8690" t="4941" r="14310" b="47529"/>
              <a:stretch/>
            </p:blipFill>
            <p:spPr bwMode="auto">
              <a:xfrm>
                <a:off x="6521708" y="4280170"/>
                <a:ext cx="714588" cy="406487"/>
              </a:xfrm>
              <a:prstGeom prst="rect">
                <a:avLst/>
              </a:prstGeom>
              <a:noFill/>
              <a:ln>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35323190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Hypotheses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483042" y="4583910"/>
            <a:ext cx="7416824" cy="861314"/>
            <a:chOff x="467544" y="1655608"/>
            <a:chExt cx="6336704" cy="861314"/>
          </a:xfrm>
        </p:grpSpPr>
        <p:sp>
          <p:nvSpPr>
            <p:cNvPr id="7" name="TextBox 6"/>
            <p:cNvSpPr txBox="1"/>
            <p:nvPr/>
          </p:nvSpPr>
          <p:spPr>
            <a:xfrm>
              <a:off x="1018208" y="1809036"/>
              <a:ext cx="5786040" cy="707886"/>
            </a:xfrm>
            <a:prstGeom prst="rect">
              <a:avLst/>
            </a:prstGeom>
            <a:noFill/>
          </p:spPr>
          <p:txBody>
            <a:bodyPr wrap="square" rtlCol="0">
              <a:spAutoFit/>
            </a:bodyPr>
            <a:lstStyle/>
            <a:p>
              <a:r>
                <a:rPr lang="en-GB" sz="2000" dirty="0" smtClean="0"/>
                <a:t>The role of public interest criteria in domestic merger control reflects how open a state is to foreign investment. </a:t>
              </a:r>
              <a:endParaRPr lang="en-GB"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55608"/>
              <a:ext cx="694800" cy="694800"/>
            </a:xfrm>
            <a:prstGeom prst="rect">
              <a:avLst/>
            </a:prstGeom>
          </p:spPr>
        </p:pic>
      </p:grpSp>
      <p:grpSp>
        <p:nvGrpSpPr>
          <p:cNvPr id="12" name="Group 11"/>
          <p:cNvGrpSpPr/>
          <p:nvPr/>
        </p:nvGrpSpPr>
        <p:grpSpPr>
          <a:xfrm>
            <a:off x="493058" y="1772816"/>
            <a:ext cx="7416824" cy="861314"/>
            <a:chOff x="467544" y="1655608"/>
            <a:chExt cx="6336704" cy="861314"/>
          </a:xfrm>
        </p:grpSpPr>
        <p:sp>
          <p:nvSpPr>
            <p:cNvPr id="13" name="TextBox 12"/>
            <p:cNvSpPr txBox="1"/>
            <p:nvPr/>
          </p:nvSpPr>
          <p:spPr>
            <a:xfrm>
              <a:off x="1018208" y="1809036"/>
              <a:ext cx="5786040" cy="707886"/>
            </a:xfrm>
            <a:prstGeom prst="rect">
              <a:avLst/>
            </a:prstGeom>
            <a:noFill/>
          </p:spPr>
          <p:txBody>
            <a:bodyPr wrap="square" rtlCol="0">
              <a:spAutoFit/>
            </a:bodyPr>
            <a:lstStyle/>
            <a:p>
              <a:r>
                <a:rPr lang="en-GB" sz="2000" i="1" dirty="0" smtClean="0"/>
                <a:t>How</a:t>
              </a:r>
              <a:r>
                <a:rPr lang="en-GB" sz="2000" dirty="0" smtClean="0"/>
                <a:t> a state chooses to accommodate public interest criteria depends on its socio-economic circumstances.</a:t>
              </a:r>
              <a:endParaRPr lang="en-GB" sz="20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55608"/>
              <a:ext cx="694800" cy="694800"/>
            </a:xfrm>
            <a:prstGeom prst="rect">
              <a:avLst/>
            </a:prstGeom>
          </p:spPr>
        </p:pic>
      </p:grpSp>
      <p:grpSp>
        <p:nvGrpSpPr>
          <p:cNvPr id="18" name="Group 17"/>
          <p:cNvGrpSpPr/>
          <p:nvPr/>
        </p:nvGrpSpPr>
        <p:grpSpPr>
          <a:xfrm>
            <a:off x="467544" y="3359774"/>
            <a:ext cx="7776864" cy="861314"/>
            <a:chOff x="467544" y="1655608"/>
            <a:chExt cx="6336704" cy="861314"/>
          </a:xfrm>
        </p:grpSpPr>
        <p:sp>
          <p:nvSpPr>
            <p:cNvPr id="19" name="TextBox 18"/>
            <p:cNvSpPr txBox="1"/>
            <p:nvPr/>
          </p:nvSpPr>
          <p:spPr>
            <a:xfrm>
              <a:off x="1018208" y="1809036"/>
              <a:ext cx="5786040" cy="707886"/>
            </a:xfrm>
            <a:prstGeom prst="rect">
              <a:avLst/>
            </a:prstGeom>
            <a:noFill/>
          </p:spPr>
          <p:txBody>
            <a:bodyPr wrap="square" rtlCol="0">
              <a:spAutoFit/>
            </a:bodyPr>
            <a:lstStyle/>
            <a:p>
              <a:r>
                <a:rPr lang="en-GB" sz="2000" dirty="0" smtClean="0"/>
                <a:t>Politicians are likely to have a role in the decision-making process.</a:t>
              </a:r>
              <a:endParaRPr lang="en-GB" sz="2000"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55608"/>
              <a:ext cx="694800" cy="694800"/>
            </a:xfrm>
            <a:prstGeom prst="rect">
              <a:avLst/>
            </a:prstGeom>
          </p:spPr>
        </p:pic>
      </p:grpSp>
    </p:spTree>
    <p:extLst>
      <p:ext uri="{BB962C8B-B14F-4D97-AF65-F5344CB8AC3E}">
        <p14:creationId xmlns:p14="http://schemas.microsoft.com/office/powerpoint/2010/main" val="397681735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461665"/>
          </a:xfrm>
          <a:prstGeom prst="rect">
            <a:avLst/>
          </a:prstGeom>
          <a:noFill/>
        </p:spPr>
        <p:txBody>
          <a:bodyPr wrap="square" rtlCol="0">
            <a:spAutoFit/>
          </a:bodyPr>
          <a:lstStyle/>
          <a:p>
            <a:pPr algn="ctr"/>
            <a:r>
              <a:rPr lang="en-GB" sz="2400" b="1" dirty="0" smtClean="0">
                <a:solidFill>
                  <a:srgbClr val="002E5C"/>
                </a:solidFill>
              </a:rPr>
              <a:t>Which states consider PI criteria in merger control?</a:t>
            </a:r>
            <a:endParaRPr lang="en-GB" sz="24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Arrow Connector 21"/>
          <p:cNvCxnSpPr/>
          <p:nvPr/>
        </p:nvCxnSpPr>
        <p:spPr>
          <a:xfrm>
            <a:off x="4457012" y="1584696"/>
            <a:ext cx="0" cy="4824536"/>
          </a:xfrm>
          <a:prstGeom prst="straightConnector1">
            <a:avLst/>
          </a:prstGeom>
          <a:ln w="5715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584" y="1279902"/>
            <a:ext cx="3672408" cy="646331"/>
          </a:xfrm>
          <a:prstGeom prst="rect">
            <a:avLst/>
          </a:prstGeom>
          <a:noFill/>
        </p:spPr>
        <p:txBody>
          <a:bodyPr wrap="square" rtlCol="0">
            <a:spAutoFit/>
          </a:bodyPr>
          <a:lstStyle/>
          <a:p>
            <a:pPr algn="ctr"/>
            <a:r>
              <a:rPr lang="en-GB" dirty="0" smtClean="0"/>
              <a:t>States which </a:t>
            </a:r>
            <a:r>
              <a:rPr lang="en-GB" b="1" dirty="0" smtClean="0"/>
              <a:t>consider</a:t>
            </a:r>
            <a:r>
              <a:rPr lang="en-GB" dirty="0" smtClean="0"/>
              <a:t> the public interest in their merger regimes:</a:t>
            </a:r>
            <a:endParaRPr lang="en-GB" dirty="0"/>
          </a:p>
        </p:txBody>
      </p:sp>
      <p:sp>
        <p:nvSpPr>
          <p:cNvPr id="24" name="TextBox 23"/>
          <p:cNvSpPr txBox="1"/>
          <p:nvPr/>
        </p:nvSpPr>
        <p:spPr>
          <a:xfrm>
            <a:off x="4889060" y="1281026"/>
            <a:ext cx="3672408" cy="646331"/>
          </a:xfrm>
          <a:prstGeom prst="rect">
            <a:avLst/>
          </a:prstGeom>
          <a:noFill/>
        </p:spPr>
        <p:txBody>
          <a:bodyPr wrap="square" rtlCol="0">
            <a:spAutoFit/>
          </a:bodyPr>
          <a:lstStyle/>
          <a:p>
            <a:pPr algn="ctr"/>
            <a:r>
              <a:rPr lang="en-GB" dirty="0" smtClean="0"/>
              <a:t>States which </a:t>
            </a:r>
            <a:r>
              <a:rPr lang="en-GB" b="1" dirty="0" smtClean="0"/>
              <a:t>do not</a:t>
            </a:r>
            <a:r>
              <a:rPr lang="en-GB" dirty="0" smtClean="0"/>
              <a:t> </a:t>
            </a:r>
            <a:r>
              <a:rPr lang="en-GB" b="1" dirty="0" smtClean="0"/>
              <a:t>consider</a:t>
            </a:r>
            <a:r>
              <a:rPr lang="en-GB" dirty="0" smtClean="0"/>
              <a:t> the public interest within their regimes:</a:t>
            </a:r>
            <a:endParaRPr lang="en-GB" dirty="0"/>
          </a:p>
        </p:txBody>
      </p:sp>
      <p:grpSp>
        <p:nvGrpSpPr>
          <p:cNvPr id="11" name="Group 10"/>
          <p:cNvGrpSpPr/>
          <p:nvPr/>
        </p:nvGrpSpPr>
        <p:grpSpPr>
          <a:xfrm>
            <a:off x="-51588" y="2306381"/>
            <a:ext cx="2382836" cy="1766648"/>
            <a:chOff x="-51588" y="2306381"/>
            <a:chExt cx="2382836" cy="1766648"/>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88" y="2306381"/>
              <a:ext cx="1777754" cy="1488870"/>
            </a:xfrm>
            <a:prstGeom prst="rect">
              <a:avLst/>
            </a:prstGeom>
            <a:effectLst>
              <a:outerShdw blurRad="50800" dist="38100" dir="13500000" sx="102000" sy="102000" algn="br" rotWithShape="0">
                <a:prstClr val="black">
                  <a:alpha val="70000"/>
                </a:prstClr>
              </a:outerShdw>
            </a:effectLst>
          </p:spPr>
        </p:pic>
        <p:sp>
          <p:nvSpPr>
            <p:cNvPr id="30" name="TextBox 29"/>
            <p:cNvSpPr txBox="1"/>
            <p:nvPr/>
          </p:nvSpPr>
          <p:spPr>
            <a:xfrm>
              <a:off x="-51588" y="3703697"/>
              <a:ext cx="2382836" cy="369332"/>
            </a:xfrm>
            <a:prstGeom prst="rect">
              <a:avLst/>
            </a:prstGeom>
            <a:noFill/>
          </p:spPr>
          <p:txBody>
            <a:bodyPr wrap="square" rtlCol="0">
              <a:spAutoFit/>
            </a:bodyPr>
            <a:lstStyle/>
            <a:p>
              <a:pPr algn="ctr"/>
              <a:r>
                <a:rPr lang="en-GB" i="1" dirty="0" smtClean="0"/>
                <a:t>Australia</a:t>
              </a:r>
              <a:endParaRPr lang="en-GB" i="1" dirty="0"/>
            </a:p>
          </p:txBody>
        </p:sp>
      </p:grpSp>
      <p:grpSp>
        <p:nvGrpSpPr>
          <p:cNvPr id="35" name="Group 34"/>
          <p:cNvGrpSpPr/>
          <p:nvPr/>
        </p:nvGrpSpPr>
        <p:grpSpPr>
          <a:xfrm>
            <a:off x="2031758" y="3422112"/>
            <a:ext cx="2382836" cy="1762984"/>
            <a:chOff x="2031758" y="3422112"/>
            <a:chExt cx="2382836" cy="1762984"/>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4202" y="3422112"/>
              <a:ext cx="1619790" cy="1325451"/>
            </a:xfrm>
            <a:prstGeom prst="rect">
              <a:avLst/>
            </a:prstGeom>
            <a:effectLst>
              <a:outerShdw blurRad="50800" dist="38100" dir="13500000" sx="102000" sy="102000" algn="br" rotWithShape="0">
                <a:prstClr val="black">
                  <a:alpha val="70000"/>
                </a:prstClr>
              </a:outerShdw>
            </a:effectLst>
          </p:spPr>
        </p:pic>
        <p:sp>
          <p:nvSpPr>
            <p:cNvPr id="31" name="TextBox 30"/>
            <p:cNvSpPr txBox="1"/>
            <p:nvPr/>
          </p:nvSpPr>
          <p:spPr>
            <a:xfrm>
              <a:off x="2031758" y="4815764"/>
              <a:ext cx="2382836" cy="369332"/>
            </a:xfrm>
            <a:prstGeom prst="rect">
              <a:avLst/>
            </a:prstGeom>
            <a:noFill/>
          </p:spPr>
          <p:txBody>
            <a:bodyPr wrap="square" rtlCol="0">
              <a:spAutoFit/>
            </a:bodyPr>
            <a:lstStyle/>
            <a:p>
              <a:pPr algn="ctr"/>
              <a:r>
                <a:rPr lang="en-GB" i="1" dirty="0" smtClean="0"/>
                <a:t>South Africa</a:t>
              </a:r>
              <a:endParaRPr lang="en-GB" i="1" dirty="0"/>
            </a:p>
          </p:txBody>
        </p:sp>
      </p:grpSp>
      <p:grpSp>
        <p:nvGrpSpPr>
          <p:cNvPr id="12" name="Group 11"/>
          <p:cNvGrpSpPr/>
          <p:nvPr/>
        </p:nvGrpSpPr>
        <p:grpSpPr>
          <a:xfrm>
            <a:off x="-22560" y="4577978"/>
            <a:ext cx="2382836" cy="1990908"/>
            <a:chOff x="-22560" y="4577978"/>
            <a:chExt cx="2382836" cy="1990908"/>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973" y="4577978"/>
              <a:ext cx="1175583" cy="1632754"/>
            </a:xfrm>
            <a:prstGeom prst="rect">
              <a:avLst/>
            </a:prstGeom>
            <a:effectLst>
              <a:outerShdw blurRad="50800" dist="38100" dir="13500000" sx="101000" sy="101000" algn="br" rotWithShape="0">
                <a:prstClr val="black">
                  <a:alpha val="68000"/>
                </a:prstClr>
              </a:outerShdw>
            </a:effectLst>
          </p:spPr>
        </p:pic>
        <p:sp>
          <p:nvSpPr>
            <p:cNvPr id="32" name="TextBox 31"/>
            <p:cNvSpPr txBox="1"/>
            <p:nvPr/>
          </p:nvSpPr>
          <p:spPr>
            <a:xfrm>
              <a:off x="-22560" y="6199554"/>
              <a:ext cx="2382836" cy="369332"/>
            </a:xfrm>
            <a:prstGeom prst="rect">
              <a:avLst/>
            </a:prstGeom>
            <a:noFill/>
          </p:spPr>
          <p:txBody>
            <a:bodyPr wrap="square" rtlCol="0">
              <a:spAutoFit/>
            </a:bodyPr>
            <a:lstStyle/>
            <a:p>
              <a:pPr algn="ctr"/>
              <a:r>
                <a:rPr lang="en-GB" i="1" dirty="0" smtClean="0"/>
                <a:t>United Kingdom</a:t>
              </a:r>
              <a:endParaRPr lang="en-GB" i="1" dirty="0"/>
            </a:p>
          </p:txBody>
        </p:sp>
      </p:grpSp>
      <p:grpSp>
        <p:nvGrpSpPr>
          <p:cNvPr id="36" name="Group 35"/>
          <p:cNvGrpSpPr/>
          <p:nvPr/>
        </p:nvGrpSpPr>
        <p:grpSpPr>
          <a:xfrm>
            <a:off x="5401058" y="2190269"/>
            <a:ext cx="2382836" cy="1914707"/>
            <a:chOff x="4507372" y="2407979"/>
            <a:chExt cx="2382836" cy="1914707"/>
          </a:xfrm>
        </p:grpSpPr>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2316" y="2407979"/>
              <a:ext cx="1860941" cy="1581982"/>
            </a:xfrm>
            <a:prstGeom prst="rect">
              <a:avLst/>
            </a:prstGeom>
            <a:effectLst>
              <a:outerShdw blurRad="50800" dist="38100" dir="13500000" sx="102000" sy="102000" algn="br" rotWithShape="0">
                <a:prstClr val="black">
                  <a:alpha val="70000"/>
                </a:prstClr>
              </a:outerShdw>
            </a:effectLst>
          </p:spPr>
        </p:pic>
        <p:sp>
          <p:nvSpPr>
            <p:cNvPr id="33" name="TextBox 32"/>
            <p:cNvSpPr txBox="1"/>
            <p:nvPr/>
          </p:nvSpPr>
          <p:spPr>
            <a:xfrm>
              <a:off x="4507372" y="3953354"/>
              <a:ext cx="2382836" cy="369332"/>
            </a:xfrm>
            <a:prstGeom prst="rect">
              <a:avLst/>
            </a:prstGeom>
            <a:noFill/>
          </p:spPr>
          <p:txBody>
            <a:bodyPr wrap="square" rtlCol="0">
              <a:spAutoFit/>
            </a:bodyPr>
            <a:lstStyle/>
            <a:p>
              <a:pPr algn="ctr"/>
              <a:r>
                <a:rPr lang="en-GB" i="1" dirty="0" smtClean="0"/>
                <a:t>Canada</a:t>
              </a:r>
              <a:endParaRPr lang="en-GB" i="1" dirty="0"/>
            </a:p>
          </p:txBody>
        </p:sp>
      </p:grpSp>
      <p:grpSp>
        <p:nvGrpSpPr>
          <p:cNvPr id="37" name="Group 36"/>
          <p:cNvGrpSpPr/>
          <p:nvPr/>
        </p:nvGrpSpPr>
        <p:grpSpPr>
          <a:xfrm>
            <a:off x="5364162" y="4742603"/>
            <a:ext cx="2382836" cy="1408749"/>
            <a:chOff x="6264030" y="4742603"/>
            <a:chExt cx="2382836" cy="1408749"/>
          </a:xfrm>
        </p:grpSpPr>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9505" y="4742603"/>
              <a:ext cx="1891963" cy="1088354"/>
            </a:xfrm>
            <a:prstGeom prst="rect">
              <a:avLst/>
            </a:prstGeom>
            <a:effectLst>
              <a:outerShdw blurRad="50800" dist="38100" dir="13500000" sx="102000" sy="102000" algn="br" rotWithShape="0">
                <a:prstClr val="black">
                  <a:alpha val="70000"/>
                </a:prstClr>
              </a:outerShdw>
            </a:effectLst>
          </p:spPr>
        </p:pic>
        <p:sp>
          <p:nvSpPr>
            <p:cNvPr id="34" name="TextBox 33"/>
            <p:cNvSpPr txBox="1"/>
            <p:nvPr/>
          </p:nvSpPr>
          <p:spPr>
            <a:xfrm>
              <a:off x="6264030" y="5782020"/>
              <a:ext cx="2382836" cy="369332"/>
            </a:xfrm>
            <a:prstGeom prst="rect">
              <a:avLst/>
            </a:prstGeom>
            <a:noFill/>
          </p:spPr>
          <p:txBody>
            <a:bodyPr wrap="square" rtlCol="0">
              <a:spAutoFit/>
            </a:bodyPr>
            <a:lstStyle/>
            <a:p>
              <a:pPr algn="ctr"/>
              <a:r>
                <a:rPr lang="en-GB" i="1" dirty="0" smtClean="0"/>
                <a:t>United States</a:t>
              </a:r>
              <a:endParaRPr lang="en-GB" i="1" dirty="0"/>
            </a:p>
          </p:txBody>
        </p:sp>
      </p:grpSp>
    </p:spTree>
    <p:extLst>
      <p:ext uri="{BB962C8B-B14F-4D97-AF65-F5344CB8AC3E}">
        <p14:creationId xmlns:p14="http://schemas.microsoft.com/office/powerpoint/2010/main" val="30966311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0000">
                                          <p:cBhvr additive="base">
                                            <p:cTn id="15" dur="500" fill="hold"/>
                                            <p:tgtEl>
                                              <p:spTgt spid="35"/>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14:presetBounceEnd="50000">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14:bounceEnd="50000">
                                          <p:cBhvr additive="base">
                                            <p:cTn id="21" dur="500" fill="hold"/>
                                            <p:tgtEl>
                                              <p:spTgt spid="36"/>
                                            </p:tgtEl>
                                            <p:attrNameLst>
                                              <p:attrName>ppt_x</p:attrName>
                                            </p:attrNameLst>
                                          </p:cBhvr>
                                          <p:tavLst>
                                            <p:tav tm="0">
                                              <p:val>
                                                <p:strVal val="1+#ppt_w/2"/>
                                              </p:val>
                                            </p:tav>
                                            <p:tav tm="100000">
                                              <p:val>
                                                <p:strVal val="#ppt_x"/>
                                              </p:val>
                                            </p:tav>
                                          </p:tavLst>
                                        </p:anim>
                                        <p:anim calcmode="lin" valueType="num" p14:bounceEnd="50000">
                                          <p:cBhvr additive="base">
                                            <p:cTn id="22" dur="5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0000">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14:bounceEnd="50000">
                                          <p:cBhvr additive="base">
                                            <p:cTn id="25" dur="5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1+#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41484"/>
            <a:ext cx="9144000" cy="523220"/>
          </a:xfrm>
          <a:prstGeom prst="rect">
            <a:avLst/>
          </a:prstGeom>
          <a:noFill/>
        </p:spPr>
        <p:txBody>
          <a:bodyPr wrap="square" rtlCol="0">
            <a:spAutoFit/>
          </a:bodyPr>
          <a:lstStyle/>
          <a:p>
            <a:pPr algn="ctr"/>
            <a:r>
              <a:rPr lang="en-GB" sz="2800" b="1" dirty="0" smtClean="0">
                <a:solidFill>
                  <a:srgbClr val="002E5C"/>
                </a:solidFill>
              </a:rPr>
              <a:t>Different States take different approaches…</a:t>
            </a:r>
            <a:endParaRPr lang="en-GB" sz="2800" b="1" dirty="0">
              <a:solidFill>
                <a:srgbClr val="002E5C"/>
              </a:solidFill>
            </a:endParaRPr>
          </a:p>
        </p:txBody>
      </p:sp>
      <p:grpSp>
        <p:nvGrpSpPr>
          <p:cNvPr id="3" name="Group 2"/>
          <p:cNvGrpSpPr/>
          <p:nvPr/>
        </p:nvGrpSpPr>
        <p:grpSpPr>
          <a:xfrm>
            <a:off x="802184" y="810424"/>
            <a:ext cx="7548374" cy="214624"/>
            <a:chOff x="827584" y="1424968"/>
            <a:chExt cx="7548374" cy="214624"/>
          </a:xfrm>
        </p:grpSpPr>
        <p:sp>
          <p:nvSpPr>
            <p:cNvPr id="4" name="Rectangle 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467544" y="1861270"/>
            <a:ext cx="7416824" cy="694800"/>
            <a:chOff x="467544" y="1655608"/>
            <a:chExt cx="6336704" cy="694800"/>
          </a:xfrm>
        </p:grpSpPr>
        <p:sp>
          <p:nvSpPr>
            <p:cNvPr id="14" name="TextBox 13"/>
            <p:cNvSpPr txBox="1"/>
            <p:nvPr/>
          </p:nvSpPr>
          <p:spPr>
            <a:xfrm>
              <a:off x="1018208" y="1809036"/>
              <a:ext cx="5786040" cy="400110"/>
            </a:xfrm>
            <a:prstGeom prst="rect">
              <a:avLst/>
            </a:prstGeom>
            <a:noFill/>
          </p:spPr>
          <p:txBody>
            <a:bodyPr wrap="square" rtlCol="0">
              <a:spAutoFit/>
            </a:bodyPr>
            <a:lstStyle/>
            <a:p>
              <a:r>
                <a:rPr lang="en-GB" sz="2000" b="1" dirty="0" smtClean="0"/>
                <a:t>Two key variables</a:t>
              </a:r>
              <a:r>
                <a:rPr lang="en-GB" sz="2000" dirty="0" smtClean="0"/>
                <a:t> can be observed:</a:t>
              </a:r>
              <a:endParaRPr lang="en-GB" sz="20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655608"/>
              <a:ext cx="694800" cy="694800"/>
            </a:xfrm>
            <a:prstGeom prst="rect">
              <a:avLst/>
            </a:prstGeom>
          </p:spPr>
        </p:pic>
      </p:grpSp>
      <p:grpSp>
        <p:nvGrpSpPr>
          <p:cNvPr id="16" name="Group 15"/>
          <p:cNvGrpSpPr/>
          <p:nvPr/>
        </p:nvGrpSpPr>
        <p:grpSpPr>
          <a:xfrm>
            <a:off x="971600" y="2987884"/>
            <a:ext cx="6912768" cy="773641"/>
            <a:chOff x="971600" y="2470121"/>
            <a:chExt cx="6192126" cy="773641"/>
          </a:xfrm>
        </p:grpSpPr>
        <p:sp>
          <p:nvSpPr>
            <p:cNvPr id="17" name="TextBox 16"/>
            <p:cNvSpPr txBox="1"/>
            <p:nvPr/>
          </p:nvSpPr>
          <p:spPr>
            <a:xfrm>
              <a:off x="1377686" y="2535876"/>
              <a:ext cx="5786040" cy="707886"/>
            </a:xfrm>
            <a:prstGeom prst="rect">
              <a:avLst/>
            </a:prstGeom>
            <a:noFill/>
          </p:spPr>
          <p:txBody>
            <a:bodyPr wrap="square" rtlCol="0">
              <a:spAutoFit/>
            </a:bodyPr>
            <a:lstStyle/>
            <a:p>
              <a:r>
                <a:rPr lang="en-GB" sz="2000" dirty="0" smtClean="0"/>
                <a:t>The </a:t>
              </a:r>
              <a:r>
                <a:rPr lang="en-GB" sz="2000" b="1" dirty="0" smtClean="0"/>
                <a:t>procedural framework </a:t>
              </a:r>
              <a:r>
                <a:rPr lang="en-GB" sz="2000" dirty="0" smtClean="0"/>
                <a:t>for accommodating public interest considerations; and </a:t>
              </a:r>
              <a:endParaRPr lang="en-GB" sz="20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470121"/>
              <a:ext cx="522014" cy="522014"/>
            </a:xfrm>
            <a:prstGeom prst="rect">
              <a:avLst/>
            </a:prstGeom>
          </p:spPr>
        </p:pic>
      </p:grpSp>
      <p:grpSp>
        <p:nvGrpSpPr>
          <p:cNvPr id="19" name="Group 18"/>
          <p:cNvGrpSpPr/>
          <p:nvPr/>
        </p:nvGrpSpPr>
        <p:grpSpPr>
          <a:xfrm>
            <a:off x="971600" y="4383551"/>
            <a:ext cx="6912768" cy="773641"/>
            <a:chOff x="971600" y="3039443"/>
            <a:chExt cx="6192126" cy="773641"/>
          </a:xfrm>
        </p:grpSpPr>
        <p:sp>
          <p:nvSpPr>
            <p:cNvPr id="20" name="TextBox 19"/>
            <p:cNvSpPr txBox="1"/>
            <p:nvPr/>
          </p:nvSpPr>
          <p:spPr>
            <a:xfrm>
              <a:off x="1377686" y="3105198"/>
              <a:ext cx="5786040" cy="707886"/>
            </a:xfrm>
            <a:prstGeom prst="rect">
              <a:avLst/>
            </a:prstGeom>
            <a:noFill/>
          </p:spPr>
          <p:txBody>
            <a:bodyPr wrap="square" rtlCol="0">
              <a:spAutoFit/>
            </a:bodyPr>
            <a:lstStyle/>
            <a:p>
              <a:r>
                <a:rPr lang="en-GB" sz="2000" dirty="0" smtClean="0"/>
                <a:t>The </a:t>
              </a:r>
              <a:r>
                <a:rPr lang="en-GB" sz="2000" b="1" dirty="0" smtClean="0"/>
                <a:t>individual/body</a:t>
              </a:r>
              <a:r>
                <a:rPr lang="en-GB" sz="2000" dirty="0" smtClean="0"/>
                <a:t> which is tasked with deciding on the public interest element.</a:t>
              </a:r>
              <a:endParaRPr lang="en-GB" sz="2000"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3039443"/>
              <a:ext cx="522014" cy="522014"/>
            </a:xfrm>
            <a:prstGeom prst="rect">
              <a:avLst/>
            </a:prstGeom>
          </p:spPr>
        </p:pic>
      </p:grpSp>
    </p:spTree>
    <p:extLst>
      <p:ext uri="{BB962C8B-B14F-4D97-AF65-F5344CB8AC3E}">
        <p14:creationId xmlns:p14="http://schemas.microsoft.com/office/powerpoint/2010/main" val="2892817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1196876"/>
            <a:ext cx="9144000" cy="646331"/>
          </a:xfrm>
          <a:prstGeom prst="rect">
            <a:avLst/>
          </a:prstGeom>
          <a:noFill/>
        </p:spPr>
        <p:txBody>
          <a:bodyPr wrap="square" rtlCol="0">
            <a:spAutoFit/>
          </a:bodyPr>
          <a:lstStyle/>
          <a:p>
            <a:pPr algn="ctr"/>
            <a:r>
              <a:rPr lang="en-GB" sz="2000" b="1" dirty="0" smtClean="0">
                <a:solidFill>
                  <a:schemeClr val="tx2"/>
                </a:solidFill>
              </a:rPr>
              <a:t>Method 1</a:t>
            </a:r>
          </a:p>
          <a:p>
            <a:pPr algn="ctr"/>
            <a:r>
              <a:rPr lang="en-GB" sz="1600" dirty="0" smtClean="0"/>
              <a:t> Avoid public interest criteria entirely!</a:t>
            </a:r>
            <a:endParaRPr lang="en-GB" sz="1600" dirty="0"/>
          </a:p>
        </p:txBody>
      </p:sp>
      <p:pic>
        <p:nvPicPr>
          <p:cNvPr id="78" name="Picture 2" descr="http://ie.theclimatecup.eu/img/4050-600-450-ESCALA-eng-won_the_competi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5544" y="3068960"/>
            <a:ext cx="1803198" cy="163596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the public interest</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p:cNvGrpSpPr>
            <a:grpSpLocks noChangeAspect="1"/>
          </p:cNvGrpSpPr>
          <p:nvPr/>
        </p:nvGrpSpPr>
        <p:grpSpPr>
          <a:xfrm>
            <a:off x="463039" y="3357397"/>
            <a:ext cx="1554393" cy="1079715"/>
            <a:chOff x="4871121" y="1133208"/>
            <a:chExt cx="1800199" cy="1250461"/>
          </a:xfrm>
        </p:grpSpPr>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121" y="1290502"/>
              <a:ext cx="1078894" cy="1075595"/>
            </a:xfrm>
            <a:prstGeom prst="rect">
              <a:avLst/>
            </a:prstGeom>
          </p:spPr>
        </p:pic>
        <p:pic>
          <p:nvPicPr>
            <p:cNvPr id="95" name="Picture 94"/>
            <p:cNvPicPr>
              <a:picLocks/>
            </p:cNvPicPr>
            <p:nvPr/>
          </p:nvPicPr>
          <p:blipFill>
            <a:blip r:embed="rId5" cstate="print">
              <a:extLst>
                <a:ext uri="{28A0092B-C50C-407E-A947-70E740481C1C}">
                  <a14:useLocalDpi xmlns:a14="http://schemas.microsoft.com/office/drawing/2010/main" val="0"/>
                </a:ext>
              </a:extLst>
            </a:blip>
            <a:stretch>
              <a:fillRect/>
            </a:stretch>
          </p:blipFill>
          <p:spPr>
            <a:xfrm flipH="1">
              <a:off x="5690642" y="1133208"/>
              <a:ext cx="980678" cy="1250461"/>
            </a:xfrm>
            <a:prstGeom prst="rect">
              <a:avLst/>
            </a:prstGeom>
          </p:spPr>
        </p:pic>
      </p:grpSp>
      <p:grpSp>
        <p:nvGrpSpPr>
          <p:cNvPr id="96" name="Group 95"/>
          <p:cNvGrpSpPr>
            <a:grpSpLocks noChangeAspect="1"/>
          </p:cNvGrpSpPr>
          <p:nvPr/>
        </p:nvGrpSpPr>
        <p:grpSpPr>
          <a:xfrm>
            <a:off x="6553936" y="2429803"/>
            <a:ext cx="1689205" cy="1079715"/>
            <a:chOff x="6533401" y="1299295"/>
            <a:chExt cx="1565112" cy="1000396"/>
          </a:xfrm>
        </p:grpSpPr>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3401" y="1440111"/>
              <a:ext cx="862217" cy="859580"/>
            </a:xfrm>
            <a:prstGeom prst="rect">
              <a:avLst/>
            </a:prstGeom>
          </p:spPr>
        </p:pic>
        <p:pic>
          <p:nvPicPr>
            <p:cNvPr id="98" name="Picture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1299295"/>
              <a:ext cx="862217" cy="999328"/>
            </a:xfrm>
            <a:prstGeom prst="rect">
              <a:avLst/>
            </a:prstGeom>
          </p:spPr>
        </p:pic>
      </p:grpSp>
      <p:grpSp>
        <p:nvGrpSpPr>
          <p:cNvPr id="7" name="Group 6"/>
          <p:cNvGrpSpPr>
            <a:grpSpLocks noChangeAspect="1"/>
          </p:cNvGrpSpPr>
          <p:nvPr/>
        </p:nvGrpSpPr>
        <p:grpSpPr>
          <a:xfrm>
            <a:off x="6647118" y="4509240"/>
            <a:ext cx="1923042" cy="1080000"/>
            <a:chOff x="4359743" y="4391349"/>
            <a:chExt cx="1872207" cy="1000396"/>
          </a:xfrm>
        </p:grpSpPr>
        <p:pic>
          <p:nvPicPr>
            <p:cNvPr id="99" name="Picture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359743" y="4500414"/>
              <a:ext cx="883160" cy="880459"/>
            </a:xfrm>
            <a:prstGeom prst="rect">
              <a:avLst/>
            </a:prstGeom>
          </p:spPr>
        </p:pic>
        <p:pic>
          <p:nvPicPr>
            <p:cNvPr id="100" name="Picture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368812" y="4391349"/>
              <a:ext cx="863138" cy="1000396"/>
            </a:xfrm>
            <a:prstGeom prst="rect">
              <a:avLst/>
            </a:prstGeom>
          </p:spPr>
        </p:pic>
      </p:grpSp>
      <p:cxnSp>
        <p:nvCxnSpPr>
          <p:cNvPr id="101" name="Straight Arrow Connector 100"/>
          <p:cNvCxnSpPr/>
          <p:nvPr/>
        </p:nvCxnSpPr>
        <p:spPr>
          <a:xfrm>
            <a:off x="2161448" y="3861048"/>
            <a:ext cx="7200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5833856" y="2999810"/>
            <a:ext cx="720080"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833856" y="4936406"/>
            <a:ext cx="72008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36237" y="2969394"/>
            <a:ext cx="0" cy="819646"/>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969760" y="3789040"/>
            <a:ext cx="892671" cy="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836237" y="4145137"/>
            <a:ext cx="0" cy="8196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4969760" y="4173468"/>
            <a:ext cx="894180"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97552" y="4594699"/>
            <a:ext cx="1728192" cy="307777"/>
          </a:xfrm>
          <a:prstGeom prst="rect">
            <a:avLst/>
          </a:prstGeom>
          <a:noFill/>
        </p:spPr>
        <p:txBody>
          <a:bodyPr wrap="square" rtlCol="0">
            <a:spAutoFit/>
          </a:bodyPr>
          <a:lstStyle/>
          <a:p>
            <a:r>
              <a:rPr lang="en-GB" sz="1400" dirty="0" smtClean="0"/>
              <a:t>Competition criteria</a:t>
            </a:r>
            <a:endParaRPr lang="en-GB" sz="1400" dirty="0"/>
          </a:p>
        </p:txBody>
      </p:sp>
    </p:spTree>
    <p:extLst>
      <p:ext uri="{BB962C8B-B14F-4D97-AF65-F5344CB8AC3E}">
        <p14:creationId xmlns:p14="http://schemas.microsoft.com/office/powerpoint/2010/main" val="3260300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left)">
                                      <p:cBhvr>
                                        <p:cTn id="20" dur="300"/>
                                        <p:tgtEl>
                                          <p:spTgt spid="106"/>
                                        </p:tgtEl>
                                      </p:cBhvr>
                                    </p:animEffect>
                                  </p:childTnLst>
                                </p:cTn>
                              </p:par>
                              <p:par>
                                <p:cTn id="21" presetID="22" presetClass="entr" presetSubtype="8"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300"/>
                                        <p:tgtEl>
                                          <p:spTgt spid="109"/>
                                        </p:tgtEl>
                                      </p:cBhvr>
                                    </p:animEffect>
                                  </p:childTnLst>
                                </p:cTn>
                              </p:par>
                            </p:childTnLst>
                          </p:cTn>
                        </p:par>
                        <p:par>
                          <p:cTn id="24" fill="hold">
                            <p:stCondLst>
                              <p:cond delay="3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3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up)">
                                      <p:cBhvr>
                                        <p:cTn id="30" dur="300"/>
                                        <p:tgtEl>
                                          <p:spTgt spid="108"/>
                                        </p:tgtEl>
                                      </p:cBhvr>
                                    </p:animEffect>
                                  </p:childTnLst>
                                </p:cTn>
                              </p:par>
                            </p:childTnLst>
                          </p:cTn>
                        </p:par>
                        <p:par>
                          <p:cTn id="31" fill="hold">
                            <p:stCondLst>
                              <p:cond delay="600"/>
                            </p:stCondLst>
                            <p:childTnLst>
                              <p:par>
                                <p:cTn id="32" presetID="22" presetClass="entr" presetSubtype="8" fill="hold" nodeType="after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left)">
                                      <p:cBhvr>
                                        <p:cTn id="34" dur="300"/>
                                        <p:tgtEl>
                                          <p:spTgt spid="104"/>
                                        </p:tgtEl>
                                      </p:cBhvr>
                                    </p:animEffect>
                                  </p:childTnLst>
                                </p:cTn>
                              </p:par>
                              <p:par>
                                <p:cTn id="35" presetID="22" presetClass="entr" presetSubtype="8"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left)">
                                      <p:cBhvr>
                                        <p:cTn id="37" dur="300"/>
                                        <p:tgtEl>
                                          <p:spTgt spid="105"/>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1196876"/>
            <a:ext cx="9144000" cy="646331"/>
          </a:xfrm>
          <a:prstGeom prst="rect">
            <a:avLst/>
          </a:prstGeom>
          <a:noFill/>
        </p:spPr>
        <p:txBody>
          <a:bodyPr wrap="square" rtlCol="0">
            <a:spAutoFit/>
          </a:bodyPr>
          <a:lstStyle/>
          <a:p>
            <a:pPr algn="ctr"/>
            <a:r>
              <a:rPr lang="en-GB" sz="2000" b="1" dirty="0" smtClean="0">
                <a:solidFill>
                  <a:schemeClr val="tx2"/>
                </a:solidFill>
              </a:rPr>
              <a:t>Method 2</a:t>
            </a:r>
          </a:p>
          <a:p>
            <a:pPr algn="ctr"/>
            <a:r>
              <a:rPr lang="en-GB" sz="1600" dirty="0" smtClean="0"/>
              <a:t>Consider public interest criteria within the substantive test.</a:t>
            </a:r>
            <a:endParaRPr lang="en-GB" sz="1600" dirty="0"/>
          </a:p>
        </p:txBody>
      </p:sp>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public interests</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2376835" y="3050298"/>
            <a:ext cx="3104852" cy="1592296"/>
            <a:chOff x="2376835" y="3050298"/>
            <a:chExt cx="3104852" cy="1592296"/>
          </a:xfrm>
        </p:grpSpPr>
        <p:sp>
          <p:nvSpPr>
            <p:cNvPr id="19" name="TextBox 18"/>
            <p:cNvSpPr txBox="1"/>
            <p:nvPr/>
          </p:nvSpPr>
          <p:spPr>
            <a:xfrm>
              <a:off x="2376835" y="4328145"/>
              <a:ext cx="1728192" cy="276999"/>
            </a:xfrm>
            <a:prstGeom prst="rect">
              <a:avLst/>
            </a:prstGeom>
            <a:noFill/>
          </p:spPr>
          <p:txBody>
            <a:bodyPr wrap="square" rtlCol="0">
              <a:spAutoFit/>
            </a:bodyPr>
            <a:lstStyle/>
            <a:p>
              <a:pPr algn="ctr"/>
              <a:r>
                <a:rPr lang="en-GB" sz="1200" dirty="0" smtClean="0"/>
                <a:t>Competition</a:t>
              </a:r>
              <a:endParaRPr lang="en-GB" sz="1200" dirty="0"/>
            </a:p>
          </p:txBody>
        </p:sp>
        <p:grpSp>
          <p:nvGrpSpPr>
            <p:cNvPr id="25" name="Group 24"/>
            <p:cNvGrpSpPr/>
            <p:nvPr/>
          </p:nvGrpSpPr>
          <p:grpSpPr>
            <a:xfrm>
              <a:off x="2825583" y="3050298"/>
              <a:ext cx="2261515" cy="1592296"/>
              <a:chOff x="2396902" y="938029"/>
              <a:chExt cx="1669939" cy="1175777"/>
            </a:xfrm>
          </p:grpSpPr>
          <p:grpSp>
            <p:nvGrpSpPr>
              <p:cNvPr id="26" name="Group 25"/>
              <p:cNvGrpSpPr/>
              <p:nvPr/>
            </p:nvGrpSpPr>
            <p:grpSpPr>
              <a:xfrm>
                <a:off x="2483768" y="938029"/>
                <a:ext cx="1505383" cy="1175777"/>
                <a:chOff x="2441082" y="2204864"/>
                <a:chExt cx="3332976" cy="2603217"/>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845" y="2204864"/>
                  <a:ext cx="3217616" cy="2603217"/>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2109" y="2621305"/>
                  <a:ext cx="2522929" cy="32008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1082" y="2781345"/>
                  <a:ext cx="1110106" cy="1681200"/>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006" y="2772863"/>
                  <a:ext cx="1110052" cy="1681119"/>
                </a:xfrm>
                <a:prstGeom prst="rect">
                  <a:avLst/>
                </a:prstGeom>
              </p:spPr>
            </p:pic>
          </p:grpSp>
          <p:grpSp>
            <p:nvGrpSpPr>
              <p:cNvPr id="27" name="Lock Picture"/>
              <p:cNvGrpSpPr>
                <a:grpSpLocks noChangeAspect="1"/>
              </p:cNvGrpSpPr>
              <p:nvPr/>
            </p:nvGrpSpPr>
            <p:grpSpPr>
              <a:xfrm>
                <a:off x="3459716" y="1612804"/>
                <a:ext cx="222809" cy="222809"/>
                <a:chOff x="2751484" y="1124744"/>
                <a:chExt cx="1028428" cy="1028428"/>
              </a:xfrm>
            </p:grpSpPr>
            <p:sp>
              <p:nvSpPr>
                <p:cNvPr id="33" name="Rectangle 32"/>
                <p:cNvSpPr/>
                <p:nvPr/>
              </p:nvSpPr>
              <p:spPr>
                <a:xfrm>
                  <a:off x="2915816" y="1513248"/>
                  <a:ext cx="720080" cy="63992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84" y="1124744"/>
                  <a:ext cx="1028428" cy="10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Tree Picture"/>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795006" y="1630028"/>
                <a:ext cx="216024" cy="24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Newspape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4147" y="1683792"/>
                <a:ext cx="217127" cy="12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http://ie.theclimatecup.eu/img/4050-600-450-ESCALA-eng-won_the_competition.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197" y="1496965"/>
                <a:ext cx="479236" cy="4347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8581" y="1800000"/>
                <a:ext cx="668260" cy="13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6902" y="1798216"/>
                <a:ext cx="668260" cy="13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1" name="TextBox 40"/>
            <p:cNvSpPr txBox="1"/>
            <p:nvPr/>
          </p:nvSpPr>
          <p:spPr>
            <a:xfrm>
              <a:off x="3753495" y="4327004"/>
              <a:ext cx="1728192" cy="276999"/>
            </a:xfrm>
            <a:prstGeom prst="rect">
              <a:avLst/>
            </a:prstGeom>
            <a:noFill/>
          </p:spPr>
          <p:txBody>
            <a:bodyPr wrap="square" rtlCol="0">
              <a:spAutoFit/>
            </a:bodyPr>
            <a:lstStyle/>
            <a:p>
              <a:pPr algn="ctr"/>
              <a:r>
                <a:rPr lang="en-GB" sz="1200" dirty="0" smtClean="0"/>
                <a:t>Public interest</a:t>
              </a:r>
              <a:endParaRPr lang="en-GB" sz="1200" dirty="0"/>
            </a:p>
          </p:txBody>
        </p:sp>
      </p:grpSp>
      <p:grpSp>
        <p:nvGrpSpPr>
          <p:cNvPr id="39" name="Group 38"/>
          <p:cNvGrpSpPr>
            <a:grpSpLocks noChangeAspect="1"/>
          </p:cNvGrpSpPr>
          <p:nvPr/>
        </p:nvGrpSpPr>
        <p:grpSpPr>
          <a:xfrm>
            <a:off x="463039" y="3357397"/>
            <a:ext cx="1554393" cy="1079715"/>
            <a:chOff x="4871121" y="1133208"/>
            <a:chExt cx="1800199" cy="1250461"/>
          </a:xfrm>
        </p:grpSpPr>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71121" y="1290502"/>
              <a:ext cx="1078894" cy="1075595"/>
            </a:xfrm>
            <a:prstGeom prst="rect">
              <a:avLst/>
            </a:prstGeom>
          </p:spPr>
        </p:pic>
        <p:pic>
          <p:nvPicPr>
            <p:cNvPr id="43" name="Picture 42"/>
            <p:cNvPicPr>
              <a:picLocks/>
            </p:cNvPicPr>
            <p:nvPr/>
          </p:nvPicPr>
          <p:blipFill>
            <a:blip r:embed="rId12" cstate="print">
              <a:extLst>
                <a:ext uri="{28A0092B-C50C-407E-A947-70E740481C1C}">
                  <a14:useLocalDpi xmlns:a14="http://schemas.microsoft.com/office/drawing/2010/main" val="0"/>
                </a:ext>
              </a:extLst>
            </a:blip>
            <a:stretch>
              <a:fillRect/>
            </a:stretch>
          </p:blipFill>
          <p:spPr>
            <a:xfrm flipH="1">
              <a:off x="5690642" y="1133208"/>
              <a:ext cx="980678" cy="1250461"/>
            </a:xfrm>
            <a:prstGeom prst="rect">
              <a:avLst/>
            </a:prstGeom>
          </p:spPr>
        </p:pic>
      </p:grpSp>
      <p:cxnSp>
        <p:nvCxnSpPr>
          <p:cNvPr id="44" name="Straight Arrow Connector 43"/>
          <p:cNvCxnSpPr/>
          <p:nvPr/>
        </p:nvCxnSpPr>
        <p:spPr>
          <a:xfrm>
            <a:off x="2161448" y="3861048"/>
            <a:ext cx="7200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a:grpSpLocks noChangeAspect="1"/>
          </p:cNvGrpSpPr>
          <p:nvPr/>
        </p:nvGrpSpPr>
        <p:grpSpPr>
          <a:xfrm>
            <a:off x="6553936" y="2429803"/>
            <a:ext cx="1689205" cy="1079715"/>
            <a:chOff x="6533401" y="1299295"/>
            <a:chExt cx="1565112" cy="1000396"/>
          </a:xfrm>
        </p:grpSpPr>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33401" y="1440111"/>
              <a:ext cx="862217" cy="859580"/>
            </a:xfrm>
            <a:prstGeom prst="rect">
              <a:avLst/>
            </a:prstGeom>
          </p:spPr>
        </p:pic>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36296" y="1299295"/>
              <a:ext cx="862217" cy="999328"/>
            </a:xfrm>
            <a:prstGeom prst="rect">
              <a:avLst/>
            </a:prstGeom>
          </p:spPr>
        </p:pic>
      </p:grpSp>
      <p:grpSp>
        <p:nvGrpSpPr>
          <p:cNvPr id="49" name="Group 48"/>
          <p:cNvGrpSpPr>
            <a:grpSpLocks noChangeAspect="1"/>
          </p:cNvGrpSpPr>
          <p:nvPr/>
        </p:nvGrpSpPr>
        <p:grpSpPr>
          <a:xfrm>
            <a:off x="6647118" y="4509240"/>
            <a:ext cx="1923042" cy="1080000"/>
            <a:chOff x="4359743" y="4391349"/>
            <a:chExt cx="1872207" cy="1000396"/>
          </a:xfrm>
        </p:grpSpPr>
        <p:pic>
          <p:nvPicPr>
            <p:cNvPr id="50" name="Picture 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359743" y="4500414"/>
              <a:ext cx="883160" cy="880459"/>
            </a:xfrm>
            <a:prstGeom prst="rect">
              <a:avLst/>
            </a:prstGeom>
          </p:spPr>
        </p:pic>
        <p:pic>
          <p:nvPicPr>
            <p:cNvPr id="51" name="Picture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5368812" y="4391349"/>
              <a:ext cx="863138" cy="1000396"/>
            </a:xfrm>
            <a:prstGeom prst="rect">
              <a:avLst/>
            </a:prstGeom>
          </p:spPr>
        </p:pic>
      </p:grpSp>
      <p:cxnSp>
        <p:nvCxnSpPr>
          <p:cNvPr id="52" name="Straight Arrow Connector 51"/>
          <p:cNvCxnSpPr/>
          <p:nvPr/>
        </p:nvCxnSpPr>
        <p:spPr>
          <a:xfrm>
            <a:off x="5833856" y="2999810"/>
            <a:ext cx="720080" cy="0"/>
          </a:xfrm>
          <a:prstGeom prst="straightConnector1">
            <a:avLst/>
          </a:prstGeom>
          <a:ln w="57150">
            <a:solidFill>
              <a:srgbClr val="06AA0E"/>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33856" y="4936406"/>
            <a:ext cx="72008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836237" y="2969394"/>
            <a:ext cx="0" cy="819646"/>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220072" y="3789040"/>
            <a:ext cx="642360" cy="0"/>
          </a:xfrm>
          <a:prstGeom prst="line">
            <a:avLst/>
          </a:prstGeom>
          <a:ln w="57150">
            <a:solidFill>
              <a:srgbClr val="06AA0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36237" y="4145137"/>
            <a:ext cx="0" cy="8196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220072" y="4173469"/>
            <a:ext cx="643868"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7367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300"/>
                                        <p:tgtEl>
                                          <p:spTgt spid="55"/>
                                        </p:tgtEl>
                                      </p:cBhvr>
                                    </p:animEffect>
                                  </p:childTnLst>
                                </p:cTn>
                              </p:par>
                              <p:par>
                                <p:cTn id="17" presetID="22" presetClass="entr" presetSubtype="8"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300"/>
                                        <p:tgtEl>
                                          <p:spTgt spid="57"/>
                                        </p:tgtEl>
                                      </p:cBhvr>
                                    </p:animEffect>
                                  </p:childTnLst>
                                </p:cTn>
                              </p:par>
                            </p:childTnLst>
                          </p:cTn>
                        </p:par>
                        <p:par>
                          <p:cTn id="20" fill="hold">
                            <p:stCondLst>
                              <p:cond delay="300"/>
                            </p:stCondLst>
                            <p:childTnLst>
                              <p:par>
                                <p:cTn id="21" presetID="22" presetClass="entr" presetSubtype="4"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300"/>
                                        <p:tgtEl>
                                          <p:spTgt spid="54"/>
                                        </p:tgtEl>
                                      </p:cBhvr>
                                    </p:animEffect>
                                  </p:childTnLst>
                                </p:cTn>
                              </p:par>
                              <p:par>
                                <p:cTn id="24" presetID="22" presetClass="entr" presetSubtype="1"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300"/>
                                        <p:tgtEl>
                                          <p:spTgt spid="56"/>
                                        </p:tgtEl>
                                      </p:cBhvr>
                                    </p:animEffect>
                                  </p:childTnLst>
                                </p:cTn>
                              </p:par>
                            </p:childTnLst>
                          </p:cTn>
                        </p:par>
                        <p:par>
                          <p:cTn id="27" fill="hold">
                            <p:stCondLst>
                              <p:cond delay="600"/>
                            </p:stCondLst>
                            <p:childTnLst>
                              <p:par>
                                <p:cTn id="28" presetID="22" presetClass="entr" presetSubtype="8"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300"/>
                                        <p:tgtEl>
                                          <p:spTgt spid="52"/>
                                        </p:tgtEl>
                                      </p:cBhvr>
                                    </p:animEffect>
                                  </p:childTnLst>
                                </p:cTn>
                              </p:par>
                              <p:par>
                                <p:cTn id="31" presetID="22" presetClass="entr" presetSubtype="8"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300"/>
                                        <p:tgtEl>
                                          <p:spTgt spid="53"/>
                                        </p:tgtEl>
                                      </p:cBhvr>
                                    </p:animEffect>
                                  </p:childTnLst>
                                </p:cTn>
                              </p:par>
                            </p:childTnLst>
                          </p:cTn>
                        </p:par>
                        <p:par>
                          <p:cTn id="34" fill="hold">
                            <p:stCondLst>
                              <p:cond delay="900"/>
                            </p:stCondLst>
                            <p:childTnLst>
                              <p:par>
                                <p:cTn id="35" presetID="10"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1196876"/>
            <a:ext cx="9144000" cy="646331"/>
          </a:xfrm>
          <a:prstGeom prst="rect">
            <a:avLst/>
          </a:prstGeom>
          <a:noFill/>
        </p:spPr>
        <p:txBody>
          <a:bodyPr wrap="square" rtlCol="0">
            <a:spAutoFit/>
          </a:bodyPr>
          <a:lstStyle/>
          <a:p>
            <a:pPr algn="ctr"/>
            <a:r>
              <a:rPr lang="en-GB" sz="2000" b="1" dirty="0" smtClean="0">
                <a:solidFill>
                  <a:schemeClr val="tx2"/>
                </a:solidFill>
              </a:rPr>
              <a:t>Method 2</a:t>
            </a:r>
          </a:p>
          <a:p>
            <a:pPr algn="ctr"/>
            <a:r>
              <a:rPr lang="en-GB" sz="1600" dirty="0" smtClean="0"/>
              <a:t>Consider public interest criteria within the substantive test.</a:t>
            </a:r>
            <a:endParaRPr lang="en-GB" sz="1600" dirty="0"/>
          </a:p>
        </p:txBody>
      </p:sp>
      <p:sp>
        <p:nvSpPr>
          <p:cNvPr id="42" name="TextBox 41"/>
          <p:cNvSpPr txBox="1"/>
          <p:nvPr/>
        </p:nvSpPr>
        <p:spPr>
          <a:xfrm>
            <a:off x="0" y="229292"/>
            <a:ext cx="9144000" cy="461665"/>
          </a:xfrm>
          <a:prstGeom prst="rect">
            <a:avLst/>
          </a:prstGeom>
          <a:noFill/>
        </p:spPr>
        <p:txBody>
          <a:bodyPr wrap="square" rtlCol="0">
            <a:spAutoFit/>
          </a:bodyPr>
          <a:lstStyle/>
          <a:p>
            <a:pPr algn="ctr"/>
            <a:r>
              <a:rPr lang="en-GB" sz="2400" b="1" dirty="0" smtClean="0">
                <a:solidFill>
                  <a:srgbClr val="002E5C"/>
                </a:solidFill>
              </a:rPr>
              <a:t>There are 4 ways of accommodating public interests</a:t>
            </a:r>
            <a:endParaRPr lang="en-GB" sz="2400" b="1" dirty="0">
              <a:solidFill>
                <a:srgbClr val="002E5C"/>
              </a:solidFill>
            </a:endParaRPr>
          </a:p>
        </p:txBody>
      </p:sp>
      <p:grpSp>
        <p:nvGrpSpPr>
          <p:cNvPr id="63" name="Group 62"/>
          <p:cNvGrpSpPr/>
          <p:nvPr/>
        </p:nvGrpSpPr>
        <p:grpSpPr>
          <a:xfrm>
            <a:off x="802184" y="810424"/>
            <a:ext cx="7548374" cy="214624"/>
            <a:chOff x="827584" y="1424968"/>
            <a:chExt cx="7548374" cy="214624"/>
          </a:xfrm>
        </p:grpSpPr>
        <p:sp>
          <p:nvSpPr>
            <p:cNvPr id="64" name="Rectangle 63"/>
            <p:cNvSpPr/>
            <p:nvPr/>
          </p:nvSpPr>
          <p:spPr>
            <a:xfrm>
              <a:off x="828000" y="1424968"/>
              <a:ext cx="7547958" cy="82800"/>
            </a:xfrm>
            <a:prstGeom prst="rect">
              <a:avLst/>
            </a:prstGeom>
            <a:gradFill flip="none" rotWithShape="1">
              <a:gsLst>
                <a:gs pos="0">
                  <a:schemeClr val="bg1">
                    <a:alpha val="0"/>
                  </a:schemeClr>
                </a:gs>
                <a:gs pos="15000">
                  <a:srgbClr val="073A57"/>
                </a:gs>
                <a:gs pos="85000">
                  <a:srgbClr val="073A57"/>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827584" y="1556792"/>
              <a:ext cx="7547958" cy="82800"/>
            </a:xfrm>
            <a:prstGeom prst="rect">
              <a:avLst/>
            </a:prstGeom>
            <a:gradFill flip="none" rotWithShape="1">
              <a:gsLst>
                <a:gs pos="0">
                  <a:schemeClr val="bg1">
                    <a:alpha val="0"/>
                  </a:schemeClr>
                </a:gs>
                <a:gs pos="15000">
                  <a:srgbClr val="E87B2A"/>
                </a:gs>
                <a:gs pos="85000">
                  <a:srgbClr val="E87B2A"/>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50" y="2816929"/>
            <a:ext cx="2557764" cy="2092982"/>
          </a:xfrm>
          <a:prstGeom prst="rect">
            <a:avLst/>
          </a:prstGeom>
          <a:effectLst>
            <a:outerShdw blurRad="50800" dist="38100" dir="13500000" sx="102000" sy="102000" algn="br" rotWithShape="0">
              <a:prstClr val="black">
                <a:alpha val="70000"/>
              </a:prstClr>
            </a:outerShdw>
          </a:effectLst>
        </p:spPr>
      </p:pic>
      <p:sp>
        <p:nvSpPr>
          <p:cNvPr id="2" name="TextBox 1"/>
          <p:cNvSpPr txBox="1"/>
          <p:nvPr/>
        </p:nvSpPr>
        <p:spPr>
          <a:xfrm>
            <a:off x="3210718" y="3915489"/>
            <a:ext cx="5758270" cy="1015663"/>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GB" sz="2000" dirty="0" smtClean="0"/>
              <a:t>Employment;</a:t>
            </a:r>
          </a:p>
          <a:p>
            <a:pPr marL="285750" indent="-285750">
              <a:buClr>
                <a:srgbClr val="FF0000"/>
              </a:buClr>
              <a:buFont typeface="Wingdings" panose="05000000000000000000" pitchFamily="2" charset="2"/>
              <a:buChar char="§"/>
            </a:pPr>
            <a:r>
              <a:rPr lang="en-GB" sz="2000" dirty="0" smtClean="0"/>
              <a:t>Black Economic Empowerment (BEE); and</a:t>
            </a:r>
          </a:p>
          <a:p>
            <a:pPr marL="285750" indent="-285750">
              <a:buClr>
                <a:srgbClr val="FF0000"/>
              </a:buClr>
              <a:buFont typeface="Wingdings" panose="05000000000000000000" pitchFamily="2" charset="2"/>
              <a:buChar char="§"/>
            </a:pPr>
            <a:r>
              <a:rPr lang="en-GB" sz="2000" dirty="0" smtClean="0"/>
              <a:t>International competitiveness of SA undertakings.</a:t>
            </a:r>
            <a:endParaRPr lang="en-GB" sz="2000" dirty="0"/>
          </a:p>
        </p:txBody>
      </p:sp>
      <p:sp>
        <p:nvSpPr>
          <p:cNvPr id="59" name="TextBox 58"/>
          <p:cNvSpPr txBox="1"/>
          <p:nvPr/>
        </p:nvSpPr>
        <p:spPr>
          <a:xfrm>
            <a:off x="3203848" y="2802850"/>
            <a:ext cx="5688632" cy="400110"/>
          </a:xfrm>
          <a:prstGeom prst="rect">
            <a:avLst/>
          </a:prstGeom>
          <a:noFill/>
        </p:spPr>
        <p:txBody>
          <a:bodyPr wrap="square" rtlCol="0">
            <a:spAutoFit/>
          </a:bodyPr>
          <a:lstStyle/>
          <a:p>
            <a:r>
              <a:rPr lang="en-GB" sz="2000" b="1" dirty="0" smtClean="0"/>
              <a:t>Competition</a:t>
            </a:r>
            <a:r>
              <a:rPr lang="en-GB" sz="2000" dirty="0" smtClean="0"/>
              <a:t> + ‘</a:t>
            </a:r>
            <a:r>
              <a:rPr lang="en-GB" sz="2000" b="1" dirty="0" smtClean="0">
                <a:solidFill>
                  <a:srgbClr val="FF0000"/>
                </a:solidFill>
              </a:rPr>
              <a:t>Substantial public interest grounds</a:t>
            </a:r>
            <a:r>
              <a:rPr lang="en-GB" sz="2000" dirty="0" smtClean="0"/>
              <a:t>’</a:t>
            </a:r>
            <a:endParaRPr lang="en-GB" sz="2000" dirty="0"/>
          </a:p>
        </p:txBody>
      </p:sp>
      <p:sp>
        <p:nvSpPr>
          <p:cNvPr id="60" name="TextBox 59"/>
          <p:cNvSpPr txBox="1"/>
          <p:nvPr/>
        </p:nvSpPr>
        <p:spPr>
          <a:xfrm>
            <a:off x="3203848" y="3475494"/>
            <a:ext cx="5218718" cy="400110"/>
          </a:xfrm>
          <a:prstGeom prst="rect">
            <a:avLst/>
          </a:prstGeom>
          <a:noFill/>
        </p:spPr>
        <p:txBody>
          <a:bodyPr wrap="square" rtlCol="0">
            <a:spAutoFit/>
          </a:bodyPr>
          <a:lstStyle/>
          <a:p>
            <a:r>
              <a:rPr lang="en-GB" sz="2000" dirty="0" smtClean="0"/>
              <a:t>In particular:</a:t>
            </a:r>
            <a:endParaRPr lang="en-GB" sz="2000" dirty="0"/>
          </a:p>
        </p:txBody>
      </p:sp>
      <p:sp>
        <p:nvSpPr>
          <p:cNvPr id="61" name="TextBox 60"/>
          <p:cNvSpPr txBox="1"/>
          <p:nvPr/>
        </p:nvSpPr>
        <p:spPr>
          <a:xfrm>
            <a:off x="948988" y="5076110"/>
            <a:ext cx="1647800" cy="400110"/>
          </a:xfrm>
          <a:prstGeom prst="rect">
            <a:avLst/>
          </a:prstGeom>
          <a:noFill/>
        </p:spPr>
        <p:txBody>
          <a:bodyPr wrap="square" rtlCol="0">
            <a:spAutoFit/>
          </a:bodyPr>
          <a:lstStyle/>
          <a:p>
            <a:r>
              <a:rPr lang="en-GB" sz="2000" i="1" dirty="0" smtClean="0"/>
              <a:t>South Africa</a:t>
            </a:r>
            <a:endParaRPr lang="en-GB" sz="2000" i="1" dirty="0"/>
          </a:p>
        </p:txBody>
      </p:sp>
    </p:spTree>
    <p:extLst>
      <p:ext uri="{BB962C8B-B14F-4D97-AF65-F5344CB8AC3E}">
        <p14:creationId xmlns:p14="http://schemas.microsoft.com/office/powerpoint/2010/main" val="3464659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3859</TotalTime>
  <Words>1509</Words>
  <Application>Microsoft Office PowerPoint</Application>
  <PresentationFormat>On-screen Show (4:3)</PresentationFormat>
  <Paragraphs>380</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East Anglia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pmb07hpu</dc:creator>
  <cp:lastModifiedBy>Claire and James</cp:lastModifiedBy>
  <cp:revision>276</cp:revision>
  <dcterms:created xsi:type="dcterms:W3CDTF">2013-11-26T17:28:46Z</dcterms:created>
  <dcterms:modified xsi:type="dcterms:W3CDTF">2014-10-22T09:22:20Z</dcterms:modified>
</cp:coreProperties>
</file>